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docx" ContentType="application/vnd.openxmlformats-officedocument.wordprocessingml.docume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gif" ContentType="image/gif"/>
  <Override PartName="/ppt/diagrams/layout2.xml" ContentType="application/vnd.openxmlformats-officedocument.drawingml.diagramLayout+xml"/>
  <Default Extension="vml" ContentType="application/vnd.openxmlformats-officedocument.vmlDrawing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2" r:id="rId4"/>
    <p:sldId id="269" r:id="rId5"/>
    <p:sldId id="271" r:id="rId6"/>
    <p:sldId id="273" r:id="rId7"/>
    <p:sldId id="275" r:id="rId8"/>
    <p:sldId id="276" r:id="rId9"/>
    <p:sldId id="277" r:id="rId10"/>
    <p:sldId id="278" r:id="rId1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0841D-707E-40D1-8B73-C83F853837A0}" type="doc">
      <dgm:prSet loTypeId="urn:microsoft.com/office/officeart/2005/8/layout/matrix1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05EFFE5A-192B-4EAC-9C52-18F94A550643}">
      <dgm:prSet phldrT="[Text]" custT="1"/>
      <dgm:spPr/>
      <dgm:t>
        <a:bodyPr/>
        <a:lstStyle/>
        <a:p>
          <a:r>
            <a:rPr lang="en-IN" sz="2400" b="1" smtClean="0">
              <a:latin typeface="+mn-lt"/>
            </a:rPr>
            <a:t>EMC</a:t>
          </a:r>
          <a:endParaRPr lang="en-IN" sz="2800" b="1" dirty="0">
            <a:latin typeface="+mn-lt"/>
          </a:endParaRPr>
        </a:p>
      </dgm:t>
    </dgm:pt>
    <dgm:pt modelId="{107760F4-03C1-49A2-98D5-3C67957C3073}" type="parTrans" cxnId="{FAB5CE68-D1E9-410A-89ED-1B26D280B6F1}">
      <dgm:prSet/>
      <dgm:spPr/>
      <dgm:t>
        <a:bodyPr/>
        <a:lstStyle/>
        <a:p>
          <a:endParaRPr lang="en-IN"/>
        </a:p>
      </dgm:t>
    </dgm:pt>
    <dgm:pt modelId="{9FCB3A1D-EC8F-478F-AD88-83FE94178B99}" type="sibTrans" cxnId="{FAB5CE68-D1E9-410A-89ED-1B26D280B6F1}">
      <dgm:prSet/>
      <dgm:spPr/>
      <dgm:t>
        <a:bodyPr/>
        <a:lstStyle/>
        <a:p>
          <a:endParaRPr lang="en-IN"/>
        </a:p>
      </dgm:t>
    </dgm:pt>
    <dgm:pt modelId="{083F962A-0FAA-4FE2-90C5-B575F013BB7A}">
      <dgm:prSet phldrT="[Text]" phldr="1"/>
      <dgm:spPr/>
      <dgm:t>
        <a:bodyPr/>
        <a:lstStyle/>
        <a:p>
          <a:endParaRPr lang="en-IN" dirty="0"/>
        </a:p>
      </dgm:t>
    </dgm:pt>
    <dgm:pt modelId="{71911BA3-E7B2-4889-BFCE-522089712CE5}" type="parTrans" cxnId="{18DF5C94-5DD1-46C8-BEBE-5111EFA0012E}">
      <dgm:prSet/>
      <dgm:spPr/>
      <dgm:t>
        <a:bodyPr/>
        <a:lstStyle/>
        <a:p>
          <a:endParaRPr lang="en-IN"/>
        </a:p>
      </dgm:t>
    </dgm:pt>
    <dgm:pt modelId="{767122BE-EE11-4FEE-A115-73FAB1CA0FF3}" type="sibTrans" cxnId="{18DF5C94-5DD1-46C8-BEBE-5111EFA0012E}">
      <dgm:prSet/>
      <dgm:spPr/>
      <dgm:t>
        <a:bodyPr/>
        <a:lstStyle/>
        <a:p>
          <a:endParaRPr lang="en-IN"/>
        </a:p>
      </dgm:t>
    </dgm:pt>
    <dgm:pt modelId="{505C794A-2C50-4E20-B4C5-B35D303CCB59}">
      <dgm:prSet phldrT="[Text]" phldr="1"/>
      <dgm:spPr/>
      <dgm:t>
        <a:bodyPr/>
        <a:lstStyle/>
        <a:p>
          <a:endParaRPr lang="en-IN" dirty="0"/>
        </a:p>
      </dgm:t>
    </dgm:pt>
    <dgm:pt modelId="{6C65BF73-B09E-46E1-A06E-8D5A740898FC}" type="parTrans" cxnId="{58DE68E3-7D7A-4223-A654-B9F4C4410749}">
      <dgm:prSet/>
      <dgm:spPr/>
      <dgm:t>
        <a:bodyPr/>
        <a:lstStyle/>
        <a:p>
          <a:endParaRPr lang="en-IN"/>
        </a:p>
      </dgm:t>
    </dgm:pt>
    <dgm:pt modelId="{D8CA5814-3210-44C8-B79C-212EA989A269}" type="sibTrans" cxnId="{58DE68E3-7D7A-4223-A654-B9F4C4410749}">
      <dgm:prSet/>
      <dgm:spPr/>
      <dgm:t>
        <a:bodyPr/>
        <a:lstStyle/>
        <a:p>
          <a:endParaRPr lang="en-IN"/>
        </a:p>
      </dgm:t>
    </dgm:pt>
    <dgm:pt modelId="{A0260A89-7A31-434E-A466-2FF185A3D08B}">
      <dgm:prSet custT="1"/>
      <dgm:spPr/>
      <dgm:t>
        <a:bodyPr anchor="ctr" anchorCtr="1"/>
        <a:lstStyle/>
        <a:p>
          <a:pPr algn="l"/>
          <a:r>
            <a:rPr lang="en-IN" sz="1600" b="1" dirty="0" smtClean="0">
              <a:solidFill>
                <a:schemeClr val="tx1"/>
              </a:solidFill>
              <a:latin typeface="+mn-lt"/>
            </a:rPr>
            <a:t>Decide the stability of food at particular moisture content in the given environment</a:t>
          </a:r>
          <a:endParaRPr lang="en-IN" sz="1600" b="1" dirty="0">
            <a:solidFill>
              <a:schemeClr val="tx1"/>
            </a:solidFill>
            <a:latin typeface="+mn-lt"/>
          </a:endParaRPr>
        </a:p>
      </dgm:t>
    </dgm:pt>
    <dgm:pt modelId="{FABA9353-767C-41FC-941E-EA682B4C7196}" type="parTrans" cxnId="{2AA8AF21-BFA0-4481-8A5C-40FEC9966C73}">
      <dgm:prSet/>
      <dgm:spPr/>
      <dgm:t>
        <a:bodyPr/>
        <a:lstStyle/>
        <a:p>
          <a:endParaRPr lang="en-IN"/>
        </a:p>
      </dgm:t>
    </dgm:pt>
    <dgm:pt modelId="{EAE4F3EE-BA4D-408C-B5E2-62C01BF21F56}" type="sibTrans" cxnId="{2AA8AF21-BFA0-4481-8A5C-40FEC9966C73}">
      <dgm:prSet/>
      <dgm:spPr/>
      <dgm:t>
        <a:bodyPr/>
        <a:lstStyle/>
        <a:p>
          <a:endParaRPr lang="en-IN"/>
        </a:p>
      </dgm:t>
    </dgm:pt>
    <dgm:pt modelId="{A10CEBCB-FD39-40AC-AC79-617BCF4960A6}">
      <dgm:prSet custT="1"/>
      <dgm:spPr/>
      <dgm:t>
        <a:bodyPr anchor="ctr" anchorCtr="1"/>
        <a:lstStyle/>
        <a:p>
          <a:pPr algn="l"/>
          <a:r>
            <a:rPr lang="en-IN" sz="1600" b="1" dirty="0" smtClean="0">
              <a:solidFill>
                <a:schemeClr val="tx1"/>
              </a:solidFill>
              <a:latin typeface="+mn-lt"/>
            </a:rPr>
            <a:t>EMC determines the minimum moisture content to which food can be dried under a given set of conditions</a:t>
          </a:r>
          <a:endParaRPr lang="en-IN" sz="1600" b="1" dirty="0">
            <a:solidFill>
              <a:schemeClr val="tx1"/>
            </a:solidFill>
            <a:latin typeface="+mn-lt"/>
          </a:endParaRPr>
        </a:p>
      </dgm:t>
    </dgm:pt>
    <dgm:pt modelId="{EFC193F7-375D-4A5A-AC36-6CD9017759CF}" type="parTrans" cxnId="{7AA8D4B3-6650-434E-940B-30141FE11265}">
      <dgm:prSet/>
      <dgm:spPr/>
      <dgm:t>
        <a:bodyPr/>
        <a:lstStyle/>
        <a:p>
          <a:endParaRPr lang="en-IN"/>
        </a:p>
      </dgm:t>
    </dgm:pt>
    <dgm:pt modelId="{2CBAB2DD-DD91-4462-AA4E-107FE951C702}" type="sibTrans" cxnId="{7AA8D4B3-6650-434E-940B-30141FE11265}">
      <dgm:prSet/>
      <dgm:spPr/>
      <dgm:t>
        <a:bodyPr/>
        <a:lstStyle/>
        <a:p>
          <a:endParaRPr lang="en-IN"/>
        </a:p>
      </dgm:t>
    </dgm:pt>
    <dgm:pt modelId="{55783F7F-D963-48E1-B718-A88CA67B0497}">
      <dgm:prSet phldrT="[Text]" custT="1"/>
      <dgm:spPr/>
      <dgm:t>
        <a:bodyPr anchor="ctr" anchorCtr="1"/>
        <a:lstStyle/>
        <a:p>
          <a:pPr algn="l"/>
          <a:r>
            <a:rPr lang="en-IN" sz="1600" b="1" dirty="0" smtClean="0">
              <a:solidFill>
                <a:schemeClr val="bg1"/>
              </a:solidFill>
              <a:latin typeface="+mn-lt"/>
            </a:rPr>
            <a:t>Helps in storage of agricultural commodities</a:t>
          </a:r>
          <a:endParaRPr lang="en-IN" sz="1600" b="1" dirty="0">
            <a:solidFill>
              <a:schemeClr val="bg1"/>
            </a:solidFill>
            <a:latin typeface="+mn-lt"/>
          </a:endParaRPr>
        </a:p>
      </dgm:t>
    </dgm:pt>
    <dgm:pt modelId="{78248862-5C44-4B9A-BFA0-E1039B8DF699}" type="sibTrans" cxnId="{F37D9869-4A44-4D4B-B4AD-21892EB94D9D}">
      <dgm:prSet/>
      <dgm:spPr/>
      <dgm:t>
        <a:bodyPr/>
        <a:lstStyle/>
        <a:p>
          <a:endParaRPr lang="en-IN"/>
        </a:p>
      </dgm:t>
    </dgm:pt>
    <dgm:pt modelId="{AAEC8D99-DC8E-4670-9AD8-A6E6275E8146}" type="parTrans" cxnId="{F37D9869-4A44-4D4B-B4AD-21892EB94D9D}">
      <dgm:prSet/>
      <dgm:spPr/>
      <dgm:t>
        <a:bodyPr/>
        <a:lstStyle/>
        <a:p>
          <a:endParaRPr lang="en-IN"/>
        </a:p>
      </dgm:t>
    </dgm:pt>
    <dgm:pt modelId="{0F6501C1-88CF-4589-BAF9-9CD3F5289AD1}">
      <dgm:prSet phldrT="[Text]" custT="1"/>
      <dgm:spPr/>
      <dgm:t>
        <a:bodyPr anchor="ctr" anchorCtr="1"/>
        <a:lstStyle/>
        <a:p>
          <a:pPr algn="l"/>
          <a:endParaRPr lang="en-IN" sz="1600" b="1" dirty="0" smtClean="0">
            <a:solidFill>
              <a:schemeClr val="bg1"/>
            </a:solidFill>
            <a:latin typeface="+mn-lt"/>
          </a:endParaRPr>
        </a:p>
        <a:p>
          <a:pPr algn="l"/>
          <a:r>
            <a:rPr lang="en-IN" sz="1600" b="1" dirty="0" smtClean="0">
              <a:solidFill>
                <a:schemeClr val="bg1"/>
              </a:solidFill>
              <a:latin typeface="+mn-lt"/>
            </a:rPr>
            <a:t>Determines the maximum amount of moisture the dehydrated food can absorb during storage</a:t>
          </a:r>
          <a:endParaRPr lang="en-IN" sz="1600" b="1" dirty="0">
            <a:solidFill>
              <a:schemeClr val="bg1"/>
            </a:solidFill>
            <a:latin typeface="+mn-lt"/>
          </a:endParaRPr>
        </a:p>
      </dgm:t>
    </dgm:pt>
    <dgm:pt modelId="{12805503-840B-481A-9EE9-D90F0F671C4A}" type="sibTrans" cxnId="{1FFD8DFB-9F4C-49CB-AA61-5353E0F8EA06}">
      <dgm:prSet/>
      <dgm:spPr/>
      <dgm:t>
        <a:bodyPr/>
        <a:lstStyle/>
        <a:p>
          <a:endParaRPr lang="en-IN"/>
        </a:p>
      </dgm:t>
    </dgm:pt>
    <dgm:pt modelId="{15D8F028-1B31-41FD-8E65-A357267FCEF4}" type="parTrans" cxnId="{1FFD8DFB-9F4C-49CB-AA61-5353E0F8EA06}">
      <dgm:prSet/>
      <dgm:spPr/>
      <dgm:t>
        <a:bodyPr/>
        <a:lstStyle/>
        <a:p>
          <a:endParaRPr lang="en-IN"/>
        </a:p>
      </dgm:t>
    </dgm:pt>
    <dgm:pt modelId="{581989DE-85FD-46C8-AF15-B6F93047E969}" type="pres">
      <dgm:prSet presAssocID="{1E90841D-707E-40D1-8B73-C83F853837A0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E1E8930-38D4-4627-BB2D-5E9873D51CE5}" type="pres">
      <dgm:prSet presAssocID="{1E90841D-707E-40D1-8B73-C83F853837A0}" presName="matrix" presStyleCnt="0"/>
      <dgm:spPr/>
    </dgm:pt>
    <dgm:pt modelId="{26144AC5-082F-4171-BC8C-680DE1C00B17}" type="pres">
      <dgm:prSet presAssocID="{1E90841D-707E-40D1-8B73-C83F853837A0}" presName="tile1" presStyleLbl="node1" presStyleIdx="0" presStyleCnt="4"/>
      <dgm:spPr/>
      <dgm:t>
        <a:bodyPr/>
        <a:lstStyle/>
        <a:p>
          <a:endParaRPr lang="en-IN"/>
        </a:p>
      </dgm:t>
    </dgm:pt>
    <dgm:pt modelId="{4E6CBF8E-5821-4842-8DAD-2409A1360B54}" type="pres">
      <dgm:prSet presAssocID="{1E90841D-707E-40D1-8B73-C83F853837A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5683EA-1B59-4086-B51E-3EBB8B00EC99}" type="pres">
      <dgm:prSet presAssocID="{1E90841D-707E-40D1-8B73-C83F853837A0}" presName="tile2" presStyleLbl="node1" presStyleIdx="1" presStyleCnt="4" custLinFactNeighborY="-4348"/>
      <dgm:spPr/>
      <dgm:t>
        <a:bodyPr/>
        <a:lstStyle/>
        <a:p>
          <a:endParaRPr lang="en-IN"/>
        </a:p>
      </dgm:t>
    </dgm:pt>
    <dgm:pt modelId="{E26D7CD4-47BD-4720-BF7E-8F05E77C43CB}" type="pres">
      <dgm:prSet presAssocID="{1E90841D-707E-40D1-8B73-C83F853837A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3DA7B13-AF9B-4E21-B7A0-4CD8FDED1625}" type="pres">
      <dgm:prSet presAssocID="{1E90841D-707E-40D1-8B73-C83F853837A0}" presName="tile3" presStyleLbl="node1" presStyleIdx="2" presStyleCnt="4"/>
      <dgm:spPr/>
      <dgm:t>
        <a:bodyPr/>
        <a:lstStyle/>
        <a:p>
          <a:endParaRPr lang="en-IN"/>
        </a:p>
      </dgm:t>
    </dgm:pt>
    <dgm:pt modelId="{D2335598-1FE1-4478-9652-6118C3006299}" type="pres">
      <dgm:prSet presAssocID="{1E90841D-707E-40D1-8B73-C83F853837A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EFCF4D3-8039-4450-A65C-8ADAF56BD84F}" type="pres">
      <dgm:prSet presAssocID="{1E90841D-707E-40D1-8B73-C83F853837A0}" presName="tile4" presStyleLbl="node1" presStyleIdx="3" presStyleCnt="4"/>
      <dgm:spPr/>
      <dgm:t>
        <a:bodyPr/>
        <a:lstStyle/>
        <a:p>
          <a:endParaRPr lang="en-IN"/>
        </a:p>
      </dgm:t>
    </dgm:pt>
    <dgm:pt modelId="{8877586B-14DC-48D3-9C76-CEA629CCE768}" type="pres">
      <dgm:prSet presAssocID="{1E90841D-707E-40D1-8B73-C83F853837A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B73B85E-0F8A-4888-97B2-DC01F44626BF}" type="pres">
      <dgm:prSet presAssocID="{1E90841D-707E-40D1-8B73-C83F853837A0}" presName="centerTile" presStyleLbl="fgShp" presStyleIdx="0" presStyleCnt="1" custScaleX="68966" custScaleY="7619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39250D1E-C1BA-4CDB-9B5B-249AFBCD19C7}" type="presOf" srcId="{1E90841D-707E-40D1-8B73-C83F853837A0}" destId="{581989DE-85FD-46C8-AF15-B6F93047E969}" srcOrd="0" destOrd="0" presId="urn:microsoft.com/office/officeart/2005/8/layout/matrix1"/>
    <dgm:cxn modelId="{18DF5C94-5DD1-46C8-BEBE-5111EFA0012E}" srcId="{05EFFE5A-192B-4EAC-9C52-18F94A550643}" destId="{083F962A-0FAA-4FE2-90C5-B575F013BB7A}" srcOrd="4" destOrd="0" parTransId="{71911BA3-E7B2-4889-BFCE-522089712CE5}" sibTransId="{767122BE-EE11-4FEE-A115-73FAB1CA0FF3}"/>
    <dgm:cxn modelId="{16F4D6F5-7186-4BB1-8371-535F625D215F}" type="presOf" srcId="{0F6501C1-88CF-4589-BAF9-9CD3F5289AD1}" destId="{035683EA-1B59-4086-B51E-3EBB8B00EC99}" srcOrd="0" destOrd="0" presId="urn:microsoft.com/office/officeart/2005/8/layout/matrix1"/>
    <dgm:cxn modelId="{A632744A-E9ED-4999-AEFD-61AE03DC4DD5}" type="presOf" srcId="{0F6501C1-88CF-4589-BAF9-9CD3F5289AD1}" destId="{E26D7CD4-47BD-4720-BF7E-8F05E77C43CB}" srcOrd="1" destOrd="0" presId="urn:microsoft.com/office/officeart/2005/8/layout/matrix1"/>
    <dgm:cxn modelId="{9F13221F-3865-4603-A207-4325D48054CA}" type="presOf" srcId="{05EFFE5A-192B-4EAC-9C52-18F94A550643}" destId="{AB73B85E-0F8A-4888-97B2-DC01F44626BF}" srcOrd="0" destOrd="0" presId="urn:microsoft.com/office/officeart/2005/8/layout/matrix1"/>
    <dgm:cxn modelId="{48523813-158A-46BA-8B68-668CA801F301}" type="presOf" srcId="{A10CEBCB-FD39-40AC-AC79-617BCF4960A6}" destId="{B3DA7B13-AF9B-4E21-B7A0-4CD8FDED1625}" srcOrd="0" destOrd="0" presId="urn:microsoft.com/office/officeart/2005/8/layout/matrix1"/>
    <dgm:cxn modelId="{A2CB1818-ACE0-401D-898F-6D20D58F9CD0}" type="presOf" srcId="{55783F7F-D963-48E1-B718-A88CA67B0497}" destId="{4E6CBF8E-5821-4842-8DAD-2409A1360B54}" srcOrd="1" destOrd="0" presId="urn:microsoft.com/office/officeart/2005/8/layout/matrix1"/>
    <dgm:cxn modelId="{81754D38-9EF4-4E8D-B783-EA59B523F2D8}" type="presOf" srcId="{55783F7F-D963-48E1-B718-A88CA67B0497}" destId="{26144AC5-082F-4171-BC8C-680DE1C00B17}" srcOrd="0" destOrd="0" presId="urn:microsoft.com/office/officeart/2005/8/layout/matrix1"/>
    <dgm:cxn modelId="{FAB5CE68-D1E9-410A-89ED-1B26D280B6F1}" srcId="{1E90841D-707E-40D1-8B73-C83F853837A0}" destId="{05EFFE5A-192B-4EAC-9C52-18F94A550643}" srcOrd="0" destOrd="0" parTransId="{107760F4-03C1-49A2-98D5-3C67957C3073}" sibTransId="{9FCB3A1D-EC8F-478F-AD88-83FE94178B99}"/>
    <dgm:cxn modelId="{7AA8D4B3-6650-434E-940B-30141FE11265}" srcId="{05EFFE5A-192B-4EAC-9C52-18F94A550643}" destId="{A10CEBCB-FD39-40AC-AC79-617BCF4960A6}" srcOrd="2" destOrd="0" parTransId="{EFC193F7-375D-4A5A-AC36-6CD9017759CF}" sibTransId="{2CBAB2DD-DD91-4462-AA4E-107FE951C702}"/>
    <dgm:cxn modelId="{08623AA5-84AB-4542-8970-11A7480A9C85}" type="presOf" srcId="{A0260A89-7A31-434E-A466-2FF185A3D08B}" destId="{8877586B-14DC-48D3-9C76-CEA629CCE768}" srcOrd="1" destOrd="0" presId="urn:microsoft.com/office/officeart/2005/8/layout/matrix1"/>
    <dgm:cxn modelId="{C9DE0FB7-1708-4BDE-B88F-5CB874D21F07}" type="presOf" srcId="{A0260A89-7A31-434E-A466-2FF185A3D08B}" destId="{4EFCF4D3-8039-4450-A65C-8ADAF56BD84F}" srcOrd="0" destOrd="0" presId="urn:microsoft.com/office/officeart/2005/8/layout/matrix1"/>
    <dgm:cxn modelId="{4D46C541-5896-4EBA-B99F-9428F59CEA57}" type="presOf" srcId="{A10CEBCB-FD39-40AC-AC79-617BCF4960A6}" destId="{D2335598-1FE1-4478-9652-6118C3006299}" srcOrd="1" destOrd="0" presId="urn:microsoft.com/office/officeart/2005/8/layout/matrix1"/>
    <dgm:cxn modelId="{2AA8AF21-BFA0-4481-8A5C-40FEC9966C73}" srcId="{05EFFE5A-192B-4EAC-9C52-18F94A550643}" destId="{A0260A89-7A31-434E-A466-2FF185A3D08B}" srcOrd="3" destOrd="0" parTransId="{FABA9353-767C-41FC-941E-EA682B4C7196}" sibTransId="{EAE4F3EE-BA4D-408C-B5E2-62C01BF21F56}"/>
    <dgm:cxn modelId="{F37D9869-4A44-4D4B-B4AD-21892EB94D9D}" srcId="{05EFFE5A-192B-4EAC-9C52-18F94A550643}" destId="{55783F7F-D963-48E1-B718-A88CA67B0497}" srcOrd="0" destOrd="0" parTransId="{AAEC8D99-DC8E-4670-9AD8-A6E6275E8146}" sibTransId="{78248862-5C44-4B9A-BFA0-E1039B8DF699}"/>
    <dgm:cxn modelId="{1FFD8DFB-9F4C-49CB-AA61-5353E0F8EA06}" srcId="{05EFFE5A-192B-4EAC-9C52-18F94A550643}" destId="{0F6501C1-88CF-4589-BAF9-9CD3F5289AD1}" srcOrd="1" destOrd="0" parTransId="{15D8F028-1B31-41FD-8E65-A357267FCEF4}" sibTransId="{12805503-840B-481A-9EE9-D90F0F671C4A}"/>
    <dgm:cxn modelId="{58DE68E3-7D7A-4223-A654-B9F4C4410749}" srcId="{05EFFE5A-192B-4EAC-9C52-18F94A550643}" destId="{505C794A-2C50-4E20-B4C5-B35D303CCB59}" srcOrd="5" destOrd="0" parTransId="{6C65BF73-B09E-46E1-A06E-8D5A740898FC}" sibTransId="{D8CA5814-3210-44C8-B79C-212EA989A269}"/>
    <dgm:cxn modelId="{7765BEB4-A5D5-48FC-B898-E182129AF495}" type="presParOf" srcId="{581989DE-85FD-46C8-AF15-B6F93047E969}" destId="{9E1E8930-38D4-4627-BB2D-5E9873D51CE5}" srcOrd="0" destOrd="0" presId="urn:microsoft.com/office/officeart/2005/8/layout/matrix1"/>
    <dgm:cxn modelId="{92869C09-2DF9-43E1-855D-01CBC958BD72}" type="presParOf" srcId="{9E1E8930-38D4-4627-BB2D-5E9873D51CE5}" destId="{26144AC5-082F-4171-BC8C-680DE1C00B17}" srcOrd="0" destOrd="0" presId="urn:microsoft.com/office/officeart/2005/8/layout/matrix1"/>
    <dgm:cxn modelId="{9D23CAB5-94FD-46CB-B604-7F5219A4E55C}" type="presParOf" srcId="{9E1E8930-38D4-4627-BB2D-5E9873D51CE5}" destId="{4E6CBF8E-5821-4842-8DAD-2409A1360B54}" srcOrd="1" destOrd="0" presId="urn:microsoft.com/office/officeart/2005/8/layout/matrix1"/>
    <dgm:cxn modelId="{97F0E64B-59C2-479F-8271-80A2C6976A21}" type="presParOf" srcId="{9E1E8930-38D4-4627-BB2D-5E9873D51CE5}" destId="{035683EA-1B59-4086-B51E-3EBB8B00EC99}" srcOrd="2" destOrd="0" presId="urn:microsoft.com/office/officeart/2005/8/layout/matrix1"/>
    <dgm:cxn modelId="{442A959C-5F03-409F-AA7E-A8E5F7BFCB28}" type="presParOf" srcId="{9E1E8930-38D4-4627-BB2D-5E9873D51CE5}" destId="{E26D7CD4-47BD-4720-BF7E-8F05E77C43CB}" srcOrd="3" destOrd="0" presId="urn:microsoft.com/office/officeart/2005/8/layout/matrix1"/>
    <dgm:cxn modelId="{3826F0B0-5109-4307-BCE0-B307DCA6D23F}" type="presParOf" srcId="{9E1E8930-38D4-4627-BB2D-5E9873D51CE5}" destId="{B3DA7B13-AF9B-4E21-B7A0-4CD8FDED1625}" srcOrd="4" destOrd="0" presId="urn:microsoft.com/office/officeart/2005/8/layout/matrix1"/>
    <dgm:cxn modelId="{5247CACC-504D-48D6-9052-D4805D0551B3}" type="presParOf" srcId="{9E1E8930-38D4-4627-BB2D-5E9873D51CE5}" destId="{D2335598-1FE1-4478-9652-6118C3006299}" srcOrd="5" destOrd="0" presId="urn:microsoft.com/office/officeart/2005/8/layout/matrix1"/>
    <dgm:cxn modelId="{F071DDA3-6098-4240-92E5-429E6DBE0443}" type="presParOf" srcId="{9E1E8930-38D4-4627-BB2D-5E9873D51CE5}" destId="{4EFCF4D3-8039-4450-A65C-8ADAF56BD84F}" srcOrd="6" destOrd="0" presId="urn:microsoft.com/office/officeart/2005/8/layout/matrix1"/>
    <dgm:cxn modelId="{74570771-F897-4EF4-B989-489E56643841}" type="presParOf" srcId="{9E1E8930-38D4-4627-BB2D-5E9873D51CE5}" destId="{8877586B-14DC-48D3-9C76-CEA629CCE768}" srcOrd="7" destOrd="0" presId="urn:microsoft.com/office/officeart/2005/8/layout/matrix1"/>
    <dgm:cxn modelId="{BAAEFE5B-22A5-4F31-95CE-AE296A76E4C5}" type="presParOf" srcId="{581989DE-85FD-46C8-AF15-B6F93047E969}" destId="{AB73B85E-0F8A-4888-97B2-DC01F44626B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90841D-707E-40D1-8B73-C83F853837A0}" type="doc">
      <dgm:prSet loTypeId="urn:microsoft.com/office/officeart/2005/8/layout/matrix1" loCatId="matri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05EFFE5A-192B-4EAC-9C52-18F94A550643}">
      <dgm:prSet phldrT="[Text]" custT="1"/>
      <dgm:spPr/>
      <dgm:t>
        <a:bodyPr/>
        <a:lstStyle/>
        <a:p>
          <a:r>
            <a:rPr lang="en-IN" sz="2400" b="1" dirty="0" smtClean="0">
              <a:latin typeface="+mn-lt"/>
            </a:rPr>
            <a:t>EMC</a:t>
          </a:r>
          <a:endParaRPr lang="en-IN" sz="2800" b="1" dirty="0">
            <a:latin typeface="+mn-lt"/>
          </a:endParaRPr>
        </a:p>
      </dgm:t>
    </dgm:pt>
    <dgm:pt modelId="{107760F4-03C1-49A2-98D5-3C67957C3073}" type="parTrans" cxnId="{FAB5CE68-D1E9-410A-89ED-1B26D280B6F1}">
      <dgm:prSet/>
      <dgm:spPr/>
      <dgm:t>
        <a:bodyPr/>
        <a:lstStyle/>
        <a:p>
          <a:endParaRPr lang="en-IN"/>
        </a:p>
      </dgm:t>
    </dgm:pt>
    <dgm:pt modelId="{9FCB3A1D-EC8F-478F-AD88-83FE94178B99}" type="sibTrans" cxnId="{FAB5CE68-D1E9-410A-89ED-1B26D280B6F1}">
      <dgm:prSet/>
      <dgm:spPr/>
      <dgm:t>
        <a:bodyPr/>
        <a:lstStyle/>
        <a:p>
          <a:endParaRPr lang="en-IN"/>
        </a:p>
      </dgm:t>
    </dgm:pt>
    <dgm:pt modelId="{55783F7F-D963-48E1-B718-A88CA67B0497}">
      <dgm:prSet phldrT="[Text]" custT="1"/>
      <dgm:spPr/>
      <dgm:t>
        <a:bodyPr anchor="ctr" anchorCtr="1"/>
        <a:lstStyle/>
        <a:p>
          <a:pPr algn="l"/>
          <a:endParaRPr lang="en-IN" sz="1600" b="1" dirty="0" smtClean="0">
            <a:solidFill>
              <a:schemeClr val="bg1"/>
            </a:solidFill>
            <a:latin typeface="+mn-lt"/>
          </a:endParaRPr>
        </a:p>
        <a:p>
          <a:pPr algn="l"/>
          <a:r>
            <a:rPr lang="en-IN" sz="1600" b="1" dirty="0" smtClean="0">
              <a:solidFill>
                <a:schemeClr val="bg1"/>
              </a:solidFill>
              <a:latin typeface="+mn-lt"/>
            </a:rPr>
            <a:t>India’s food grain production 225-230 million tonnes</a:t>
          </a:r>
          <a:endParaRPr lang="en-IN" sz="1600" b="1" dirty="0">
            <a:solidFill>
              <a:schemeClr val="bg1"/>
            </a:solidFill>
            <a:latin typeface="+mn-lt"/>
          </a:endParaRPr>
        </a:p>
      </dgm:t>
    </dgm:pt>
    <dgm:pt modelId="{AAEC8D99-DC8E-4670-9AD8-A6E6275E8146}" type="parTrans" cxnId="{F37D9869-4A44-4D4B-B4AD-21892EB94D9D}">
      <dgm:prSet/>
      <dgm:spPr/>
      <dgm:t>
        <a:bodyPr/>
        <a:lstStyle/>
        <a:p>
          <a:endParaRPr lang="en-IN"/>
        </a:p>
      </dgm:t>
    </dgm:pt>
    <dgm:pt modelId="{78248862-5C44-4B9A-BFA0-E1039B8DF699}" type="sibTrans" cxnId="{F37D9869-4A44-4D4B-B4AD-21892EB94D9D}">
      <dgm:prSet/>
      <dgm:spPr/>
      <dgm:t>
        <a:bodyPr/>
        <a:lstStyle/>
        <a:p>
          <a:endParaRPr lang="en-IN"/>
        </a:p>
      </dgm:t>
    </dgm:pt>
    <dgm:pt modelId="{0F6501C1-88CF-4589-BAF9-9CD3F5289AD1}">
      <dgm:prSet custT="1"/>
      <dgm:spPr/>
      <dgm:t>
        <a:bodyPr anchor="ctr" anchorCtr="1"/>
        <a:lstStyle/>
        <a:p>
          <a:pPr algn="l"/>
          <a:endParaRPr lang="en-US" sz="1600" b="1" dirty="0" smtClean="0">
            <a:solidFill>
              <a:schemeClr val="bg1"/>
            </a:solidFill>
            <a:latin typeface="+mn-lt"/>
            <a:ea typeface="Calibri" panose="020F0502020204030204" pitchFamily="34" charset="0"/>
            <a:cs typeface="Times New Roman" panose="02020603050405020304" pitchFamily="18" charset="0"/>
          </a:endParaRPr>
        </a:p>
        <a:p>
          <a:pPr algn="l"/>
          <a:r>
            <a:rPr lang="en-US" sz="1600" b="1" dirty="0" smtClean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Post-harvest losses of food grains: about</a:t>
          </a:r>
          <a:r>
            <a:rPr lang="en-IN" sz="1600" b="1" dirty="0" smtClean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sz="1600" b="1" dirty="0" smtClean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10 per cent of the total production. </a:t>
          </a:r>
          <a:endParaRPr lang="en-IN" sz="1600" b="1" dirty="0">
            <a:solidFill>
              <a:schemeClr val="bg1"/>
            </a:solidFill>
            <a:latin typeface="+mn-lt"/>
          </a:endParaRPr>
        </a:p>
      </dgm:t>
    </dgm:pt>
    <dgm:pt modelId="{15D8F028-1B31-41FD-8E65-A357267FCEF4}" type="parTrans" cxnId="{1FFD8DFB-9F4C-49CB-AA61-5353E0F8EA06}">
      <dgm:prSet/>
      <dgm:spPr/>
      <dgm:t>
        <a:bodyPr/>
        <a:lstStyle/>
        <a:p>
          <a:endParaRPr lang="en-IN"/>
        </a:p>
      </dgm:t>
    </dgm:pt>
    <dgm:pt modelId="{12805503-840B-481A-9EE9-D90F0F671C4A}" type="sibTrans" cxnId="{1FFD8DFB-9F4C-49CB-AA61-5353E0F8EA06}">
      <dgm:prSet/>
      <dgm:spPr/>
      <dgm:t>
        <a:bodyPr/>
        <a:lstStyle/>
        <a:p>
          <a:endParaRPr lang="en-IN"/>
        </a:p>
      </dgm:t>
    </dgm:pt>
    <dgm:pt modelId="{083F962A-0FAA-4FE2-90C5-B575F013BB7A}">
      <dgm:prSet phldrT="[Text]" phldr="1"/>
      <dgm:spPr/>
      <dgm:t>
        <a:bodyPr/>
        <a:lstStyle/>
        <a:p>
          <a:endParaRPr lang="en-IN" dirty="0"/>
        </a:p>
      </dgm:t>
    </dgm:pt>
    <dgm:pt modelId="{71911BA3-E7B2-4889-BFCE-522089712CE5}" type="parTrans" cxnId="{18DF5C94-5DD1-46C8-BEBE-5111EFA0012E}">
      <dgm:prSet/>
      <dgm:spPr/>
      <dgm:t>
        <a:bodyPr/>
        <a:lstStyle/>
        <a:p>
          <a:endParaRPr lang="en-IN"/>
        </a:p>
      </dgm:t>
    </dgm:pt>
    <dgm:pt modelId="{767122BE-EE11-4FEE-A115-73FAB1CA0FF3}" type="sibTrans" cxnId="{18DF5C94-5DD1-46C8-BEBE-5111EFA0012E}">
      <dgm:prSet/>
      <dgm:spPr/>
      <dgm:t>
        <a:bodyPr/>
        <a:lstStyle/>
        <a:p>
          <a:endParaRPr lang="en-IN"/>
        </a:p>
      </dgm:t>
    </dgm:pt>
    <dgm:pt modelId="{505C794A-2C50-4E20-B4C5-B35D303CCB59}">
      <dgm:prSet phldrT="[Text]" phldr="1"/>
      <dgm:spPr/>
      <dgm:t>
        <a:bodyPr/>
        <a:lstStyle/>
        <a:p>
          <a:endParaRPr lang="en-IN" dirty="0"/>
        </a:p>
      </dgm:t>
    </dgm:pt>
    <dgm:pt modelId="{6C65BF73-B09E-46E1-A06E-8D5A740898FC}" type="parTrans" cxnId="{58DE68E3-7D7A-4223-A654-B9F4C4410749}">
      <dgm:prSet/>
      <dgm:spPr/>
      <dgm:t>
        <a:bodyPr/>
        <a:lstStyle/>
        <a:p>
          <a:endParaRPr lang="en-IN"/>
        </a:p>
      </dgm:t>
    </dgm:pt>
    <dgm:pt modelId="{D8CA5814-3210-44C8-B79C-212EA989A269}" type="sibTrans" cxnId="{58DE68E3-7D7A-4223-A654-B9F4C4410749}">
      <dgm:prSet/>
      <dgm:spPr/>
      <dgm:t>
        <a:bodyPr/>
        <a:lstStyle/>
        <a:p>
          <a:endParaRPr lang="en-IN"/>
        </a:p>
      </dgm:t>
    </dgm:pt>
    <dgm:pt modelId="{A0260A89-7A31-434E-A466-2FF185A3D08B}">
      <dgm:prSet custT="1"/>
      <dgm:spPr/>
      <dgm:t>
        <a:bodyPr anchor="ctr" anchorCtr="1"/>
        <a:lstStyle/>
        <a:p>
          <a:pPr algn="l"/>
          <a:r>
            <a:rPr lang="en-US" sz="1600" b="1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Improper storage results in high losses in grains and high chance of molds or loss of germination</a:t>
          </a:r>
          <a:endParaRPr lang="en-IN" sz="1600" b="1" dirty="0">
            <a:solidFill>
              <a:schemeClr val="tx1"/>
            </a:solidFill>
            <a:latin typeface="+mn-lt"/>
          </a:endParaRPr>
        </a:p>
      </dgm:t>
    </dgm:pt>
    <dgm:pt modelId="{FABA9353-767C-41FC-941E-EA682B4C7196}" type="parTrans" cxnId="{2AA8AF21-BFA0-4481-8A5C-40FEC9966C73}">
      <dgm:prSet/>
      <dgm:spPr/>
      <dgm:t>
        <a:bodyPr/>
        <a:lstStyle/>
        <a:p>
          <a:endParaRPr lang="en-IN"/>
        </a:p>
      </dgm:t>
    </dgm:pt>
    <dgm:pt modelId="{EAE4F3EE-BA4D-408C-B5E2-62C01BF21F56}" type="sibTrans" cxnId="{2AA8AF21-BFA0-4481-8A5C-40FEC9966C73}">
      <dgm:prSet/>
      <dgm:spPr/>
      <dgm:t>
        <a:bodyPr/>
        <a:lstStyle/>
        <a:p>
          <a:endParaRPr lang="en-IN"/>
        </a:p>
      </dgm:t>
    </dgm:pt>
    <dgm:pt modelId="{A10CEBCB-FD39-40AC-AC79-617BCF4960A6}">
      <dgm:prSet custT="1"/>
      <dgm:spPr/>
      <dgm:t>
        <a:bodyPr anchor="ctr" anchorCtr="1"/>
        <a:lstStyle/>
        <a:p>
          <a:pPr algn="l"/>
          <a:r>
            <a:rPr lang="en-US" sz="1600" b="1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Monetary losses more </a:t>
          </a:r>
          <a:r>
            <a:rPr lang="en-US" sz="1600" b="1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than </a:t>
          </a:r>
          <a:r>
            <a:rPr lang="en-US" sz="1600" b="1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50,000 </a:t>
          </a:r>
          <a:r>
            <a:rPr lang="en-US" sz="1600" b="1" dirty="0" err="1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crores</a:t>
          </a:r>
          <a:r>
            <a:rPr lang="en-US" sz="1600" b="1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sz="1600" b="1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Rs per </a:t>
          </a:r>
          <a:r>
            <a:rPr lang="en-US" sz="1600" b="1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year (Singh, 2010).</a:t>
          </a:r>
          <a:endParaRPr lang="en-IN" sz="1600" b="1" dirty="0">
            <a:solidFill>
              <a:schemeClr val="tx1"/>
            </a:solidFill>
            <a:latin typeface="+mn-lt"/>
          </a:endParaRPr>
        </a:p>
      </dgm:t>
    </dgm:pt>
    <dgm:pt modelId="{EFC193F7-375D-4A5A-AC36-6CD9017759CF}" type="parTrans" cxnId="{7AA8D4B3-6650-434E-940B-30141FE11265}">
      <dgm:prSet/>
      <dgm:spPr/>
      <dgm:t>
        <a:bodyPr/>
        <a:lstStyle/>
        <a:p>
          <a:endParaRPr lang="en-IN"/>
        </a:p>
      </dgm:t>
    </dgm:pt>
    <dgm:pt modelId="{2CBAB2DD-DD91-4462-AA4E-107FE951C702}" type="sibTrans" cxnId="{7AA8D4B3-6650-434E-940B-30141FE11265}">
      <dgm:prSet/>
      <dgm:spPr/>
      <dgm:t>
        <a:bodyPr/>
        <a:lstStyle/>
        <a:p>
          <a:endParaRPr lang="en-IN"/>
        </a:p>
      </dgm:t>
    </dgm:pt>
    <dgm:pt modelId="{581989DE-85FD-46C8-AF15-B6F93047E969}" type="pres">
      <dgm:prSet presAssocID="{1E90841D-707E-40D1-8B73-C83F853837A0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E1E8930-38D4-4627-BB2D-5E9873D51CE5}" type="pres">
      <dgm:prSet presAssocID="{1E90841D-707E-40D1-8B73-C83F853837A0}" presName="matrix" presStyleCnt="0"/>
      <dgm:spPr/>
    </dgm:pt>
    <dgm:pt modelId="{26144AC5-082F-4171-BC8C-680DE1C00B17}" type="pres">
      <dgm:prSet presAssocID="{1E90841D-707E-40D1-8B73-C83F853837A0}" presName="tile1" presStyleLbl="node1" presStyleIdx="0" presStyleCnt="4"/>
      <dgm:spPr/>
      <dgm:t>
        <a:bodyPr/>
        <a:lstStyle/>
        <a:p>
          <a:endParaRPr lang="en-IN"/>
        </a:p>
      </dgm:t>
    </dgm:pt>
    <dgm:pt modelId="{4E6CBF8E-5821-4842-8DAD-2409A1360B54}" type="pres">
      <dgm:prSet presAssocID="{1E90841D-707E-40D1-8B73-C83F853837A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5683EA-1B59-4086-B51E-3EBB8B00EC99}" type="pres">
      <dgm:prSet presAssocID="{1E90841D-707E-40D1-8B73-C83F853837A0}" presName="tile2" presStyleLbl="node1" presStyleIdx="1" presStyleCnt="4" custLinFactNeighborY="-4348"/>
      <dgm:spPr/>
      <dgm:t>
        <a:bodyPr/>
        <a:lstStyle/>
        <a:p>
          <a:endParaRPr lang="en-IN"/>
        </a:p>
      </dgm:t>
    </dgm:pt>
    <dgm:pt modelId="{E26D7CD4-47BD-4720-BF7E-8F05E77C43CB}" type="pres">
      <dgm:prSet presAssocID="{1E90841D-707E-40D1-8B73-C83F853837A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3DA7B13-AF9B-4E21-B7A0-4CD8FDED1625}" type="pres">
      <dgm:prSet presAssocID="{1E90841D-707E-40D1-8B73-C83F853837A0}" presName="tile3" presStyleLbl="node1" presStyleIdx="2" presStyleCnt="4"/>
      <dgm:spPr/>
      <dgm:t>
        <a:bodyPr/>
        <a:lstStyle/>
        <a:p>
          <a:endParaRPr lang="en-IN"/>
        </a:p>
      </dgm:t>
    </dgm:pt>
    <dgm:pt modelId="{D2335598-1FE1-4478-9652-6118C3006299}" type="pres">
      <dgm:prSet presAssocID="{1E90841D-707E-40D1-8B73-C83F853837A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EFCF4D3-8039-4450-A65C-8ADAF56BD84F}" type="pres">
      <dgm:prSet presAssocID="{1E90841D-707E-40D1-8B73-C83F853837A0}" presName="tile4" presStyleLbl="node1" presStyleIdx="3" presStyleCnt="4"/>
      <dgm:spPr/>
      <dgm:t>
        <a:bodyPr/>
        <a:lstStyle/>
        <a:p>
          <a:endParaRPr lang="en-IN"/>
        </a:p>
      </dgm:t>
    </dgm:pt>
    <dgm:pt modelId="{8877586B-14DC-48D3-9C76-CEA629CCE768}" type="pres">
      <dgm:prSet presAssocID="{1E90841D-707E-40D1-8B73-C83F853837A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B73B85E-0F8A-4888-97B2-DC01F44626BF}" type="pres">
      <dgm:prSet presAssocID="{1E90841D-707E-40D1-8B73-C83F853837A0}" presName="centerTile" presStyleLbl="fgShp" presStyleIdx="0" presStyleCnt="1" custScaleX="78788" custScaleY="8372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5A2F5E5F-44D8-453E-AFD1-A979F09FB694}" type="presOf" srcId="{A0260A89-7A31-434E-A466-2FF185A3D08B}" destId="{4EFCF4D3-8039-4450-A65C-8ADAF56BD84F}" srcOrd="0" destOrd="0" presId="urn:microsoft.com/office/officeart/2005/8/layout/matrix1"/>
    <dgm:cxn modelId="{A2824F67-25D7-477E-B684-080868E0BC8E}" type="presOf" srcId="{55783F7F-D963-48E1-B718-A88CA67B0497}" destId="{26144AC5-082F-4171-BC8C-680DE1C00B17}" srcOrd="0" destOrd="0" presId="urn:microsoft.com/office/officeart/2005/8/layout/matrix1"/>
    <dgm:cxn modelId="{7E31843A-D29B-4285-8D98-A34DCCDEB330}" type="presOf" srcId="{A10CEBCB-FD39-40AC-AC79-617BCF4960A6}" destId="{B3DA7B13-AF9B-4E21-B7A0-4CD8FDED1625}" srcOrd="0" destOrd="0" presId="urn:microsoft.com/office/officeart/2005/8/layout/matrix1"/>
    <dgm:cxn modelId="{18DF5C94-5DD1-46C8-BEBE-5111EFA0012E}" srcId="{05EFFE5A-192B-4EAC-9C52-18F94A550643}" destId="{083F962A-0FAA-4FE2-90C5-B575F013BB7A}" srcOrd="4" destOrd="0" parTransId="{71911BA3-E7B2-4889-BFCE-522089712CE5}" sibTransId="{767122BE-EE11-4FEE-A115-73FAB1CA0FF3}"/>
    <dgm:cxn modelId="{F37D9869-4A44-4D4B-B4AD-21892EB94D9D}" srcId="{05EFFE5A-192B-4EAC-9C52-18F94A550643}" destId="{55783F7F-D963-48E1-B718-A88CA67B0497}" srcOrd="0" destOrd="0" parTransId="{AAEC8D99-DC8E-4670-9AD8-A6E6275E8146}" sibTransId="{78248862-5C44-4B9A-BFA0-E1039B8DF699}"/>
    <dgm:cxn modelId="{035700F7-A344-4AF8-AD02-B2D7DEE5EEBD}" type="presOf" srcId="{1E90841D-707E-40D1-8B73-C83F853837A0}" destId="{581989DE-85FD-46C8-AF15-B6F93047E969}" srcOrd="0" destOrd="0" presId="urn:microsoft.com/office/officeart/2005/8/layout/matrix1"/>
    <dgm:cxn modelId="{7AA8D4B3-6650-434E-940B-30141FE11265}" srcId="{05EFFE5A-192B-4EAC-9C52-18F94A550643}" destId="{A10CEBCB-FD39-40AC-AC79-617BCF4960A6}" srcOrd="2" destOrd="0" parTransId="{EFC193F7-375D-4A5A-AC36-6CD9017759CF}" sibTransId="{2CBAB2DD-DD91-4462-AA4E-107FE951C702}"/>
    <dgm:cxn modelId="{901D26AE-44F4-4922-B6C7-D44E757C77BE}" type="presOf" srcId="{A10CEBCB-FD39-40AC-AC79-617BCF4960A6}" destId="{D2335598-1FE1-4478-9652-6118C3006299}" srcOrd="1" destOrd="0" presId="urn:microsoft.com/office/officeart/2005/8/layout/matrix1"/>
    <dgm:cxn modelId="{6AB8BD83-6AF7-4912-B66A-4D3F55187348}" type="presOf" srcId="{A0260A89-7A31-434E-A466-2FF185A3D08B}" destId="{8877586B-14DC-48D3-9C76-CEA629CCE768}" srcOrd="1" destOrd="0" presId="urn:microsoft.com/office/officeart/2005/8/layout/matrix1"/>
    <dgm:cxn modelId="{2AA8AF21-BFA0-4481-8A5C-40FEC9966C73}" srcId="{05EFFE5A-192B-4EAC-9C52-18F94A550643}" destId="{A0260A89-7A31-434E-A466-2FF185A3D08B}" srcOrd="3" destOrd="0" parTransId="{FABA9353-767C-41FC-941E-EA682B4C7196}" sibTransId="{EAE4F3EE-BA4D-408C-B5E2-62C01BF21F56}"/>
    <dgm:cxn modelId="{F5784590-1FDE-42F6-BCB7-185A822F12AF}" type="presOf" srcId="{05EFFE5A-192B-4EAC-9C52-18F94A550643}" destId="{AB73B85E-0F8A-4888-97B2-DC01F44626BF}" srcOrd="0" destOrd="0" presId="urn:microsoft.com/office/officeart/2005/8/layout/matrix1"/>
    <dgm:cxn modelId="{0CF49EB1-EE92-4140-A955-FEA61BF3D1BE}" type="presOf" srcId="{0F6501C1-88CF-4589-BAF9-9CD3F5289AD1}" destId="{E26D7CD4-47BD-4720-BF7E-8F05E77C43CB}" srcOrd="1" destOrd="0" presId="urn:microsoft.com/office/officeart/2005/8/layout/matrix1"/>
    <dgm:cxn modelId="{2D167BE0-31EF-4961-9888-E26E19083755}" type="presOf" srcId="{55783F7F-D963-48E1-B718-A88CA67B0497}" destId="{4E6CBF8E-5821-4842-8DAD-2409A1360B54}" srcOrd="1" destOrd="0" presId="urn:microsoft.com/office/officeart/2005/8/layout/matrix1"/>
    <dgm:cxn modelId="{1FFD8DFB-9F4C-49CB-AA61-5353E0F8EA06}" srcId="{05EFFE5A-192B-4EAC-9C52-18F94A550643}" destId="{0F6501C1-88CF-4589-BAF9-9CD3F5289AD1}" srcOrd="1" destOrd="0" parTransId="{15D8F028-1B31-41FD-8E65-A357267FCEF4}" sibTransId="{12805503-840B-481A-9EE9-D90F0F671C4A}"/>
    <dgm:cxn modelId="{58DE68E3-7D7A-4223-A654-B9F4C4410749}" srcId="{05EFFE5A-192B-4EAC-9C52-18F94A550643}" destId="{505C794A-2C50-4E20-B4C5-B35D303CCB59}" srcOrd="5" destOrd="0" parTransId="{6C65BF73-B09E-46E1-A06E-8D5A740898FC}" sibTransId="{D8CA5814-3210-44C8-B79C-212EA989A269}"/>
    <dgm:cxn modelId="{FAB5CE68-D1E9-410A-89ED-1B26D280B6F1}" srcId="{1E90841D-707E-40D1-8B73-C83F853837A0}" destId="{05EFFE5A-192B-4EAC-9C52-18F94A550643}" srcOrd="0" destOrd="0" parTransId="{107760F4-03C1-49A2-98D5-3C67957C3073}" sibTransId="{9FCB3A1D-EC8F-478F-AD88-83FE94178B99}"/>
    <dgm:cxn modelId="{1118D0A1-7229-41BB-A47D-C4AF38B75A5C}" type="presOf" srcId="{0F6501C1-88CF-4589-BAF9-9CD3F5289AD1}" destId="{035683EA-1B59-4086-B51E-3EBB8B00EC99}" srcOrd="0" destOrd="0" presId="urn:microsoft.com/office/officeart/2005/8/layout/matrix1"/>
    <dgm:cxn modelId="{9AC20FA3-2233-4A33-8F83-C1CB17BC6AB0}" type="presParOf" srcId="{581989DE-85FD-46C8-AF15-B6F93047E969}" destId="{9E1E8930-38D4-4627-BB2D-5E9873D51CE5}" srcOrd="0" destOrd="0" presId="urn:microsoft.com/office/officeart/2005/8/layout/matrix1"/>
    <dgm:cxn modelId="{2C7AC55F-B2C4-47E8-BD2E-55EAB67E965E}" type="presParOf" srcId="{9E1E8930-38D4-4627-BB2D-5E9873D51CE5}" destId="{26144AC5-082F-4171-BC8C-680DE1C00B17}" srcOrd="0" destOrd="0" presId="urn:microsoft.com/office/officeart/2005/8/layout/matrix1"/>
    <dgm:cxn modelId="{A40B6AA7-C83F-4574-B260-43C570500FA3}" type="presParOf" srcId="{9E1E8930-38D4-4627-BB2D-5E9873D51CE5}" destId="{4E6CBF8E-5821-4842-8DAD-2409A1360B54}" srcOrd="1" destOrd="0" presId="urn:microsoft.com/office/officeart/2005/8/layout/matrix1"/>
    <dgm:cxn modelId="{DFAB0A6E-3E46-4259-9071-203E0F4ACA12}" type="presParOf" srcId="{9E1E8930-38D4-4627-BB2D-5E9873D51CE5}" destId="{035683EA-1B59-4086-B51E-3EBB8B00EC99}" srcOrd="2" destOrd="0" presId="urn:microsoft.com/office/officeart/2005/8/layout/matrix1"/>
    <dgm:cxn modelId="{0016B896-FE50-4516-B4E5-93A013EA87FD}" type="presParOf" srcId="{9E1E8930-38D4-4627-BB2D-5E9873D51CE5}" destId="{E26D7CD4-47BD-4720-BF7E-8F05E77C43CB}" srcOrd="3" destOrd="0" presId="urn:microsoft.com/office/officeart/2005/8/layout/matrix1"/>
    <dgm:cxn modelId="{44897AF9-EFF7-4DF7-B7DA-F0CAF2DC2A7D}" type="presParOf" srcId="{9E1E8930-38D4-4627-BB2D-5E9873D51CE5}" destId="{B3DA7B13-AF9B-4E21-B7A0-4CD8FDED1625}" srcOrd="4" destOrd="0" presId="urn:microsoft.com/office/officeart/2005/8/layout/matrix1"/>
    <dgm:cxn modelId="{E638A971-F87F-4C99-968F-3CB57106EAAC}" type="presParOf" srcId="{9E1E8930-38D4-4627-BB2D-5E9873D51CE5}" destId="{D2335598-1FE1-4478-9652-6118C3006299}" srcOrd="5" destOrd="0" presId="urn:microsoft.com/office/officeart/2005/8/layout/matrix1"/>
    <dgm:cxn modelId="{6185B68B-237B-4070-81FF-DC8A1AACE695}" type="presParOf" srcId="{9E1E8930-38D4-4627-BB2D-5E9873D51CE5}" destId="{4EFCF4D3-8039-4450-A65C-8ADAF56BD84F}" srcOrd="6" destOrd="0" presId="urn:microsoft.com/office/officeart/2005/8/layout/matrix1"/>
    <dgm:cxn modelId="{441E78A5-A395-434B-88AC-D0CE42BFB428}" type="presParOf" srcId="{9E1E8930-38D4-4627-BB2D-5E9873D51CE5}" destId="{8877586B-14DC-48D3-9C76-CEA629CCE768}" srcOrd="7" destOrd="0" presId="urn:microsoft.com/office/officeart/2005/8/layout/matrix1"/>
    <dgm:cxn modelId="{17761BA2-B8CA-4323-B2F8-BC1C864F248C}" type="presParOf" srcId="{581989DE-85FD-46C8-AF15-B6F93047E969}" destId="{AB73B85E-0F8A-4888-97B2-DC01F44626B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6144AC5-082F-4171-BC8C-680DE1C00B17}">
      <dsp:nvSpPr>
        <dsp:cNvPr id="0" name=""/>
        <dsp:cNvSpPr/>
      </dsp:nvSpPr>
      <dsp:spPr>
        <a:xfrm rot="16200000">
          <a:off x="304799" y="-304799"/>
          <a:ext cx="1600200" cy="220980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solidFill>
                <a:schemeClr val="bg1"/>
              </a:solidFill>
              <a:latin typeface="+mn-lt"/>
            </a:rPr>
            <a:t>Helps in storage of agricultural commodities</a:t>
          </a:r>
          <a:endParaRPr lang="en-IN" sz="1600" b="1" kern="1200" dirty="0">
            <a:solidFill>
              <a:schemeClr val="bg1"/>
            </a:solidFill>
            <a:latin typeface="+mn-lt"/>
          </a:endParaRPr>
        </a:p>
      </dsp:txBody>
      <dsp:txXfrm rot="16200000">
        <a:off x="504824" y="-504824"/>
        <a:ext cx="1200150" cy="2209800"/>
      </dsp:txXfrm>
    </dsp:sp>
    <dsp:sp modelId="{035683EA-1B59-4086-B51E-3EBB8B00EC99}">
      <dsp:nvSpPr>
        <dsp:cNvPr id="0" name=""/>
        <dsp:cNvSpPr/>
      </dsp:nvSpPr>
      <dsp:spPr>
        <a:xfrm>
          <a:off x="2209800" y="0"/>
          <a:ext cx="2209800" cy="1600200"/>
        </a:xfrm>
        <a:prstGeom prst="round1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b="1" kern="1200" dirty="0" smtClean="0">
            <a:solidFill>
              <a:schemeClr val="bg1"/>
            </a:solidFill>
            <a:latin typeface="+mn-lt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solidFill>
                <a:schemeClr val="bg1"/>
              </a:solidFill>
              <a:latin typeface="+mn-lt"/>
            </a:rPr>
            <a:t>Determines the maximum amount of moisture the dehydrated food can absorb during storage</a:t>
          </a:r>
          <a:endParaRPr lang="en-IN" sz="1600" b="1" kern="1200" dirty="0">
            <a:solidFill>
              <a:schemeClr val="bg1"/>
            </a:solidFill>
            <a:latin typeface="+mn-lt"/>
          </a:endParaRPr>
        </a:p>
      </dsp:txBody>
      <dsp:txXfrm>
        <a:off x="2209800" y="0"/>
        <a:ext cx="2209800" cy="1200150"/>
      </dsp:txXfrm>
    </dsp:sp>
    <dsp:sp modelId="{B3DA7B13-AF9B-4E21-B7A0-4CD8FDED1625}">
      <dsp:nvSpPr>
        <dsp:cNvPr id="0" name=""/>
        <dsp:cNvSpPr/>
      </dsp:nvSpPr>
      <dsp:spPr>
        <a:xfrm rot="10800000">
          <a:off x="0" y="1600200"/>
          <a:ext cx="2209800" cy="1600200"/>
        </a:xfrm>
        <a:prstGeom prst="round1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solidFill>
                <a:schemeClr val="tx1"/>
              </a:solidFill>
              <a:latin typeface="+mn-lt"/>
            </a:rPr>
            <a:t>EMC determines the minimum moisture content to which food can be dried under a given set of conditions</a:t>
          </a:r>
          <a:endParaRPr lang="en-IN" sz="1600" b="1" kern="1200" dirty="0">
            <a:solidFill>
              <a:schemeClr val="tx1"/>
            </a:solidFill>
            <a:latin typeface="+mn-lt"/>
          </a:endParaRPr>
        </a:p>
      </dsp:txBody>
      <dsp:txXfrm rot="10800000">
        <a:off x="0" y="2000250"/>
        <a:ext cx="2209800" cy="1200150"/>
      </dsp:txXfrm>
    </dsp:sp>
    <dsp:sp modelId="{4EFCF4D3-8039-4450-A65C-8ADAF56BD84F}">
      <dsp:nvSpPr>
        <dsp:cNvPr id="0" name=""/>
        <dsp:cNvSpPr/>
      </dsp:nvSpPr>
      <dsp:spPr>
        <a:xfrm rot="5400000">
          <a:off x="2514599" y="1295400"/>
          <a:ext cx="1600200" cy="2209800"/>
        </a:xfrm>
        <a:prstGeom prst="round1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solidFill>
                <a:schemeClr val="tx1"/>
              </a:solidFill>
              <a:latin typeface="+mn-lt"/>
            </a:rPr>
            <a:t>Decide the stability of food at particular moisture content in the given environment</a:t>
          </a:r>
          <a:endParaRPr lang="en-IN" sz="1600" b="1" kern="1200" dirty="0">
            <a:solidFill>
              <a:schemeClr val="tx1"/>
            </a:solidFill>
            <a:latin typeface="+mn-lt"/>
          </a:endParaRPr>
        </a:p>
      </dsp:txBody>
      <dsp:txXfrm rot="5400000">
        <a:off x="2714625" y="1495425"/>
        <a:ext cx="1200150" cy="2209800"/>
      </dsp:txXfrm>
    </dsp:sp>
    <dsp:sp modelId="{AB73B85E-0F8A-4888-97B2-DC01F44626BF}">
      <dsp:nvSpPr>
        <dsp:cNvPr id="0" name=""/>
        <dsp:cNvSpPr/>
      </dsp:nvSpPr>
      <dsp:spPr>
        <a:xfrm>
          <a:off x="1752596" y="1295397"/>
          <a:ext cx="914406" cy="609604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smtClean="0">
              <a:latin typeface="+mn-lt"/>
            </a:rPr>
            <a:t>EMC</a:t>
          </a:r>
          <a:endParaRPr lang="en-IN" sz="2800" b="1" kern="1200" dirty="0">
            <a:latin typeface="+mn-lt"/>
          </a:endParaRPr>
        </a:p>
      </dsp:txBody>
      <dsp:txXfrm>
        <a:off x="1752596" y="1295397"/>
        <a:ext cx="914406" cy="60960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6144AC5-082F-4171-BC8C-680DE1C00B17}">
      <dsp:nvSpPr>
        <dsp:cNvPr id="0" name=""/>
        <dsp:cNvSpPr/>
      </dsp:nvSpPr>
      <dsp:spPr>
        <a:xfrm rot="16200000">
          <a:off x="228600" y="-228600"/>
          <a:ext cx="1638300" cy="209550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b="1" kern="1200" dirty="0" smtClean="0">
            <a:solidFill>
              <a:schemeClr val="bg1"/>
            </a:solidFill>
            <a:latin typeface="+mn-lt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>
              <a:solidFill>
                <a:schemeClr val="bg1"/>
              </a:solidFill>
              <a:latin typeface="+mn-lt"/>
            </a:rPr>
            <a:t>India’s food grain production 225-230 million tonnes</a:t>
          </a:r>
          <a:endParaRPr lang="en-IN" sz="1600" b="1" kern="1200" dirty="0">
            <a:solidFill>
              <a:schemeClr val="bg1"/>
            </a:solidFill>
            <a:latin typeface="+mn-lt"/>
          </a:endParaRPr>
        </a:p>
      </dsp:txBody>
      <dsp:txXfrm rot="16200000">
        <a:off x="433387" y="-433387"/>
        <a:ext cx="1228725" cy="2095500"/>
      </dsp:txXfrm>
    </dsp:sp>
    <dsp:sp modelId="{035683EA-1B59-4086-B51E-3EBB8B00EC99}">
      <dsp:nvSpPr>
        <dsp:cNvPr id="0" name=""/>
        <dsp:cNvSpPr/>
      </dsp:nvSpPr>
      <dsp:spPr>
        <a:xfrm>
          <a:off x="2095500" y="0"/>
          <a:ext cx="2095500" cy="1638300"/>
        </a:xfrm>
        <a:prstGeom prst="round1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 smtClean="0">
            <a:solidFill>
              <a:schemeClr val="bg1"/>
            </a:solidFill>
            <a:latin typeface="+mn-lt"/>
            <a:ea typeface="Calibri" panose="020F0502020204030204" pitchFamily="34" charset="0"/>
            <a:cs typeface="Times New Roman" panose="02020603050405020304" pitchFamily="18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Post-harvest losses of food grains: about</a:t>
          </a:r>
          <a:r>
            <a:rPr lang="en-IN" sz="1600" b="1" kern="1200" dirty="0" smtClean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sz="1600" b="1" kern="1200" dirty="0" smtClean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rPr>
            <a:t>10 per cent of the total production. </a:t>
          </a:r>
          <a:endParaRPr lang="en-IN" sz="1600" b="1" kern="1200" dirty="0">
            <a:solidFill>
              <a:schemeClr val="bg1"/>
            </a:solidFill>
            <a:latin typeface="+mn-lt"/>
          </a:endParaRPr>
        </a:p>
      </dsp:txBody>
      <dsp:txXfrm>
        <a:off x="2095500" y="0"/>
        <a:ext cx="2095500" cy="1228725"/>
      </dsp:txXfrm>
    </dsp:sp>
    <dsp:sp modelId="{B3DA7B13-AF9B-4E21-B7A0-4CD8FDED1625}">
      <dsp:nvSpPr>
        <dsp:cNvPr id="0" name=""/>
        <dsp:cNvSpPr/>
      </dsp:nvSpPr>
      <dsp:spPr>
        <a:xfrm rot="10800000">
          <a:off x="0" y="1638300"/>
          <a:ext cx="2095500" cy="1638300"/>
        </a:xfrm>
        <a:prstGeom prst="round1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Monetary losses more </a:t>
          </a:r>
          <a:r>
            <a:rPr lang="en-US" sz="16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than </a:t>
          </a:r>
          <a:r>
            <a:rPr lang="en-US" sz="16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50,000 </a:t>
          </a:r>
          <a:r>
            <a:rPr lang="en-US" sz="1600" b="1" kern="1200" dirty="0" err="1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crores</a:t>
          </a:r>
          <a:r>
            <a:rPr lang="en-US" sz="16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 </a:t>
          </a:r>
          <a:r>
            <a:rPr lang="en-US" sz="16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Rs per </a:t>
          </a:r>
          <a:r>
            <a:rPr lang="en-US" sz="16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year (Singh, 2010).</a:t>
          </a:r>
          <a:endParaRPr lang="en-IN" sz="1600" b="1" kern="1200" dirty="0">
            <a:solidFill>
              <a:schemeClr val="tx1"/>
            </a:solidFill>
            <a:latin typeface="+mn-lt"/>
          </a:endParaRPr>
        </a:p>
      </dsp:txBody>
      <dsp:txXfrm rot="10800000">
        <a:off x="0" y="2047875"/>
        <a:ext cx="2095500" cy="1228725"/>
      </dsp:txXfrm>
    </dsp:sp>
    <dsp:sp modelId="{4EFCF4D3-8039-4450-A65C-8ADAF56BD84F}">
      <dsp:nvSpPr>
        <dsp:cNvPr id="0" name=""/>
        <dsp:cNvSpPr/>
      </dsp:nvSpPr>
      <dsp:spPr>
        <a:xfrm rot="5400000">
          <a:off x="2324100" y="1409700"/>
          <a:ext cx="1638300" cy="2095500"/>
        </a:xfrm>
        <a:prstGeom prst="round1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Improper storage results in high losses in grains and high chance of molds or loss of germination</a:t>
          </a:r>
          <a:endParaRPr lang="en-IN" sz="1600" b="1" kern="1200" dirty="0">
            <a:solidFill>
              <a:schemeClr val="tx1"/>
            </a:solidFill>
            <a:latin typeface="+mn-lt"/>
          </a:endParaRPr>
        </a:p>
      </dsp:txBody>
      <dsp:txXfrm rot="5400000">
        <a:off x="2528887" y="1614487"/>
        <a:ext cx="1228725" cy="2095500"/>
      </dsp:txXfrm>
    </dsp:sp>
    <dsp:sp modelId="{AB73B85E-0F8A-4888-97B2-DC01F44626BF}">
      <dsp:nvSpPr>
        <dsp:cNvPr id="0" name=""/>
        <dsp:cNvSpPr/>
      </dsp:nvSpPr>
      <dsp:spPr>
        <a:xfrm>
          <a:off x="1600199" y="1295399"/>
          <a:ext cx="990601" cy="685800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 smtClean="0">
              <a:latin typeface="+mn-lt"/>
            </a:rPr>
            <a:t>EMC</a:t>
          </a:r>
          <a:endParaRPr lang="en-IN" sz="2800" b="1" kern="1200" dirty="0">
            <a:latin typeface="+mn-lt"/>
          </a:endParaRPr>
        </a:p>
      </dsp:txBody>
      <dsp:txXfrm>
        <a:off x="1600199" y="1295399"/>
        <a:ext cx="990601" cy="685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1CE00-8D5C-4888-9F91-654D9669336F}" type="datetimeFigureOut">
              <a:rPr lang="en-US" smtClean="0"/>
              <a:pPr/>
              <a:t>21/11/2016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49BB7-A825-4252-8453-A86078F55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21/11/2016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819400"/>
            <a:ext cx="2692400" cy="4038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7234090" cy="4741045"/>
          </a:xfrm>
          <a:custGeom>
            <a:avLst/>
            <a:gdLst/>
            <a:ahLst/>
            <a:cxnLst/>
            <a:rect l="l" t="t" r="r" b="b"/>
            <a:pathLst>
              <a:path w="7234090" h="4741045">
                <a:moveTo>
                  <a:pt x="3951477" y="0"/>
                </a:moveTo>
                <a:lnTo>
                  <a:pt x="0" y="0"/>
                </a:lnTo>
                <a:lnTo>
                  <a:pt x="0" y="2072970"/>
                </a:lnTo>
                <a:lnTo>
                  <a:pt x="40146" y="2106849"/>
                </a:lnTo>
                <a:lnTo>
                  <a:pt x="118706" y="2154306"/>
                </a:lnTo>
                <a:lnTo>
                  <a:pt x="208451" y="2194034"/>
                </a:lnTo>
                <a:lnTo>
                  <a:pt x="308279" y="2226773"/>
                </a:lnTo>
                <a:lnTo>
                  <a:pt x="417088" y="2253261"/>
                </a:lnTo>
                <a:lnTo>
                  <a:pt x="533775" y="2274240"/>
                </a:lnTo>
                <a:lnTo>
                  <a:pt x="657239" y="2290447"/>
                </a:lnTo>
                <a:lnTo>
                  <a:pt x="786377" y="2302624"/>
                </a:lnTo>
                <a:lnTo>
                  <a:pt x="920086" y="2311510"/>
                </a:lnTo>
                <a:lnTo>
                  <a:pt x="1057266" y="2317845"/>
                </a:lnTo>
                <a:lnTo>
                  <a:pt x="1756639" y="2337137"/>
                </a:lnTo>
                <a:lnTo>
                  <a:pt x="1891494" y="2343697"/>
                </a:lnTo>
                <a:lnTo>
                  <a:pt x="2022103" y="2352884"/>
                </a:lnTo>
                <a:lnTo>
                  <a:pt x="2147365" y="2365437"/>
                </a:lnTo>
                <a:lnTo>
                  <a:pt x="2266178" y="2382096"/>
                </a:lnTo>
                <a:lnTo>
                  <a:pt x="2377440" y="2403602"/>
                </a:lnTo>
                <a:lnTo>
                  <a:pt x="2483873" y="2428302"/>
                </a:lnTo>
                <a:lnTo>
                  <a:pt x="2588946" y="2454046"/>
                </a:lnTo>
                <a:lnTo>
                  <a:pt x="2692665" y="2480765"/>
                </a:lnTo>
                <a:lnTo>
                  <a:pt x="2795043" y="2508390"/>
                </a:lnTo>
                <a:lnTo>
                  <a:pt x="2896088" y="2536852"/>
                </a:lnTo>
                <a:lnTo>
                  <a:pt x="2995809" y="2566084"/>
                </a:lnTo>
                <a:lnTo>
                  <a:pt x="3094218" y="2596015"/>
                </a:lnTo>
                <a:lnTo>
                  <a:pt x="3191323" y="2626577"/>
                </a:lnTo>
                <a:lnTo>
                  <a:pt x="3287133" y="2657702"/>
                </a:lnTo>
                <a:lnTo>
                  <a:pt x="3474913" y="2721363"/>
                </a:lnTo>
                <a:lnTo>
                  <a:pt x="3657633" y="2786448"/>
                </a:lnTo>
                <a:lnTo>
                  <a:pt x="3922398" y="2885543"/>
                </a:lnTo>
                <a:lnTo>
                  <a:pt x="4258437" y="3017520"/>
                </a:lnTo>
                <a:lnTo>
                  <a:pt x="4496299" y="3114864"/>
                </a:lnTo>
                <a:lnTo>
                  <a:pt x="4647493" y="3179570"/>
                </a:lnTo>
                <a:lnTo>
                  <a:pt x="4793330" y="3244670"/>
                </a:lnTo>
                <a:lnTo>
                  <a:pt x="4864387" y="3277514"/>
                </a:lnTo>
                <a:lnTo>
                  <a:pt x="4934280" y="3310633"/>
                </a:lnTo>
                <a:lnTo>
                  <a:pt x="5003069" y="3344084"/>
                </a:lnTo>
                <a:lnTo>
                  <a:pt x="5070812" y="3377927"/>
                </a:lnTo>
                <a:lnTo>
                  <a:pt x="5137568" y="3412220"/>
                </a:lnTo>
                <a:lnTo>
                  <a:pt x="5203395" y="3447022"/>
                </a:lnTo>
                <a:lnTo>
                  <a:pt x="5268353" y="3482391"/>
                </a:lnTo>
                <a:lnTo>
                  <a:pt x="5332499" y="3518386"/>
                </a:lnTo>
                <a:lnTo>
                  <a:pt x="5395893" y="3555065"/>
                </a:lnTo>
                <a:lnTo>
                  <a:pt x="5458593" y="3592487"/>
                </a:lnTo>
                <a:lnTo>
                  <a:pt x="5520658" y="3630710"/>
                </a:lnTo>
                <a:lnTo>
                  <a:pt x="5582147" y="3669794"/>
                </a:lnTo>
                <a:lnTo>
                  <a:pt x="5643118" y="3709797"/>
                </a:lnTo>
                <a:lnTo>
                  <a:pt x="5703830" y="3752499"/>
                </a:lnTo>
                <a:lnTo>
                  <a:pt x="5764387" y="3799202"/>
                </a:lnTo>
                <a:lnTo>
                  <a:pt x="5824664" y="3849306"/>
                </a:lnTo>
                <a:lnTo>
                  <a:pt x="5884540" y="3902206"/>
                </a:lnTo>
                <a:lnTo>
                  <a:pt x="5943893" y="3957300"/>
                </a:lnTo>
                <a:lnTo>
                  <a:pt x="6002600" y="4013985"/>
                </a:lnTo>
                <a:lnTo>
                  <a:pt x="6060539" y="4071660"/>
                </a:lnTo>
                <a:lnTo>
                  <a:pt x="6117587" y="4129721"/>
                </a:lnTo>
                <a:lnTo>
                  <a:pt x="6282167" y="4300199"/>
                </a:lnTo>
                <a:lnTo>
                  <a:pt x="6334431" y="4353781"/>
                </a:lnTo>
                <a:lnTo>
                  <a:pt x="6385193" y="4404737"/>
                </a:lnTo>
                <a:lnTo>
                  <a:pt x="6434331" y="4452464"/>
                </a:lnTo>
                <a:lnTo>
                  <a:pt x="6481722" y="4496359"/>
                </a:lnTo>
                <a:lnTo>
                  <a:pt x="6527245" y="4535821"/>
                </a:lnTo>
                <a:lnTo>
                  <a:pt x="6570776" y="4570246"/>
                </a:lnTo>
                <a:lnTo>
                  <a:pt x="6612194" y="4599032"/>
                </a:lnTo>
                <a:lnTo>
                  <a:pt x="6651376" y="4621577"/>
                </a:lnTo>
                <a:lnTo>
                  <a:pt x="6688201" y="4637278"/>
                </a:lnTo>
                <a:lnTo>
                  <a:pt x="6814578" y="4681111"/>
                </a:lnTo>
                <a:lnTo>
                  <a:pt x="6862590" y="4696672"/>
                </a:lnTo>
                <a:lnTo>
                  <a:pt x="6911772" y="4711205"/>
                </a:lnTo>
                <a:lnTo>
                  <a:pt x="6961062" y="4723811"/>
                </a:lnTo>
                <a:lnTo>
                  <a:pt x="7009396" y="4733586"/>
                </a:lnTo>
                <a:lnTo>
                  <a:pt x="7055712" y="4739631"/>
                </a:lnTo>
                <a:lnTo>
                  <a:pt x="7098946" y="4741045"/>
                </a:lnTo>
                <a:lnTo>
                  <a:pt x="7138034" y="4736925"/>
                </a:lnTo>
                <a:lnTo>
                  <a:pt x="7199524" y="4708482"/>
                </a:lnTo>
                <a:lnTo>
                  <a:pt x="7231675" y="4647093"/>
                </a:lnTo>
                <a:lnTo>
                  <a:pt x="7234090" y="4601791"/>
                </a:lnTo>
                <a:lnTo>
                  <a:pt x="7225981" y="4545549"/>
                </a:lnTo>
                <a:lnTo>
                  <a:pt x="7206285" y="4477466"/>
                </a:lnTo>
                <a:lnTo>
                  <a:pt x="7173939" y="4396641"/>
                </a:lnTo>
                <a:lnTo>
                  <a:pt x="7127879" y="4302172"/>
                </a:lnTo>
                <a:lnTo>
                  <a:pt x="7067042" y="4193158"/>
                </a:lnTo>
                <a:lnTo>
                  <a:pt x="6990826" y="4062439"/>
                </a:lnTo>
                <a:lnTo>
                  <a:pt x="6795636" y="3725151"/>
                </a:lnTo>
                <a:lnTo>
                  <a:pt x="6678700" y="3524549"/>
                </a:lnTo>
                <a:lnTo>
                  <a:pt x="6550229" y="3306619"/>
                </a:lnTo>
                <a:lnTo>
                  <a:pt x="6411242" y="3074344"/>
                </a:lnTo>
                <a:lnTo>
                  <a:pt x="6262758" y="2830708"/>
                </a:lnTo>
                <a:lnTo>
                  <a:pt x="6105796" y="2578694"/>
                </a:lnTo>
                <a:lnTo>
                  <a:pt x="5941375" y="2321285"/>
                </a:lnTo>
                <a:lnTo>
                  <a:pt x="5770514" y="2061464"/>
                </a:lnTo>
                <a:lnTo>
                  <a:pt x="5594233" y="1802214"/>
                </a:lnTo>
                <a:lnTo>
                  <a:pt x="5413550" y="1546519"/>
                </a:lnTo>
                <a:lnTo>
                  <a:pt x="5229485" y="1297362"/>
                </a:lnTo>
                <a:lnTo>
                  <a:pt x="5043056" y="1057727"/>
                </a:lnTo>
                <a:lnTo>
                  <a:pt x="4855283" y="830595"/>
                </a:lnTo>
                <a:lnTo>
                  <a:pt x="4667184" y="618952"/>
                </a:lnTo>
                <a:lnTo>
                  <a:pt x="4479780" y="425779"/>
                </a:lnTo>
                <a:lnTo>
                  <a:pt x="4294088" y="254060"/>
                </a:lnTo>
                <a:lnTo>
                  <a:pt x="4111128" y="106779"/>
                </a:lnTo>
                <a:lnTo>
                  <a:pt x="3951477" y="0"/>
                </a:lnTo>
                <a:close/>
              </a:path>
            </a:pathLst>
          </a:custGeom>
          <a:solidFill>
            <a:srgbClr val="00924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2072970"/>
            <a:ext cx="6688201" cy="2564307"/>
          </a:xfrm>
          <a:custGeom>
            <a:avLst/>
            <a:gdLst/>
            <a:ahLst/>
            <a:cxnLst/>
            <a:rect l="l" t="t" r="r" b="b"/>
            <a:pathLst>
              <a:path w="6688201" h="2564307">
                <a:moveTo>
                  <a:pt x="6688201" y="2564307"/>
                </a:moveTo>
                <a:lnTo>
                  <a:pt x="6651376" y="2548606"/>
                </a:lnTo>
                <a:lnTo>
                  <a:pt x="6612194" y="2526062"/>
                </a:lnTo>
                <a:lnTo>
                  <a:pt x="6570776" y="2497275"/>
                </a:lnTo>
                <a:lnTo>
                  <a:pt x="6527245" y="2462850"/>
                </a:lnTo>
                <a:lnTo>
                  <a:pt x="6481722" y="2423389"/>
                </a:lnTo>
                <a:lnTo>
                  <a:pt x="6434331" y="2379493"/>
                </a:lnTo>
                <a:lnTo>
                  <a:pt x="6385193" y="2331766"/>
                </a:lnTo>
                <a:lnTo>
                  <a:pt x="6334431" y="2280810"/>
                </a:lnTo>
                <a:lnTo>
                  <a:pt x="6282167" y="2227229"/>
                </a:lnTo>
                <a:lnTo>
                  <a:pt x="6228524" y="2171623"/>
                </a:lnTo>
                <a:lnTo>
                  <a:pt x="6173623" y="2114596"/>
                </a:lnTo>
                <a:lnTo>
                  <a:pt x="6117587" y="2056751"/>
                </a:lnTo>
                <a:lnTo>
                  <a:pt x="6060539" y="1998690"/>
                </a:lnTo>
                <a:lnTo>
                  <a:pt x="6002600" y="1941015"/>
                </a:lnTo>
                <a:lnTo>
                  <a:pt x="5943893" y="1884329"/>
                </a:lnTo>
                <a:lnTo>
                  <a:pt x="5884540" y="1829235"/>
                </a:lnTo>
                <a:lnTo>
                  <a:pt x="5824664" y="1776335"/>
                </a:lnTo>
                <a:lnTo>
                  <a:pt x="5764387" y="1726232"/>
                </a:lnTo>
                <a:lnTo>
                  <a:pt x="5703830" y="1679528"/>
                </a:lnTo>
                <a:lnTo>
                  <a:pt x="5643118" y="1636826"/>
                </a:lnTo>
                <a:lnTo>
                  <a:pt x="5582147" y="1596824"/>
                </a:lnTo>
                <a:lnTo>
                  <a:pt x="5520658" y="1557740"/>
                </a:lnTo>
                <a:lnTo>
                  <a:pt x="5458593" y="1519516"/>
                </a:lnTo>
                <a:lnTo>
                  <a:pt x="5395893" y="1482094"/>
                </a:lnTo>
                <a:lnTo>
                  <a:pt x="5332499" y="1445415"/>
                </a:lnTo>
                <a:lnTo>
                  <a:pt x="5268353" y="1409420"/>
                </a:lnTo>
                <a:lnTo>
                  <a:pt x="5203395" y="1374051"/>
                </a:lnTo>
                <a:lnTo>
                  <a:pt x="5137568" y="1339250"/>
                </a:lnTo>
                <a:lnTo>
                  <a:pt x="5070812" y="1304957"/>
                </a:lnTo>
                <a:lnTo>
                  <a:pt x="5003069" y="1271114"/>
                </a:lnTo>
                <a:lnTo>
                  <a:pt x="4934280" y="1237662"/>
                </a:lnTo>
                <a:lnTo>
                  <a:pt x="4864387" y="1204543"/>
                </a:lnTo>
                <a:lnTo>
                  <a:pt x="4793330" y="1171699"/>
                </a:lnTo>
                <a:lnTo>
                  <a:pt x="4721052" y="1139070"/>
                </a:lnTo>
                <a:lnTo>
                  <a:pt x="4647493" y="1106599"/>
                </a:lnTo>
                <a:lnTo>
                  <a:pt x="4572595" y="1074226"/>
                </a:lnTo>
                <a:lnTo>
                  <a:pt x="4496299" y="1041893"/>
                </a:lnTo>
                <a:lnTo>
                  <a:pt x="4418546" y="1009542"/>
                </a:lnTo>
                <a:lnTo>
                  <a:pt x="4339278" y="977113"/>
                </a:lnTo>
                <a:lnTo>
                  <a:pt x="4258437" y="944549"/>
                </a:lnTo>
                <a:lnTo>
                  <a:pt x="4176217" y="911777"/>
                </a:lnTo>
                <a:lnTo>
                  <a:pt x="4092810" y="878811"/>
                </a:lnTo>
                <a:lnTo>
                  <a:pt x="4008207" y="845720"/>
                </a:lnTo>
                <a:lnTo>
                  <a:pt x="3922398" y="812573"/>
                </a:lnTo>
                <a:lnTo>
                  <a:pt x="3835372" y="779437"/>
                </a:lnTo>
                <a:lnTo>
                  <a:pt x="3747120" y="746382"/>
                </a:lnTo>
                <a:lnTo>
                  <a:pt x="3657633" y="713478"/>
                </a:lnTo>
                <a:lnTo>
                  <a:pt x="3566900" y="680791"/>
                </a:lnTo>
                <a:lnTo>
                  <a:pt x="3474913" y="648392"/>
                </a:lnTo>
                <a:lnTo>
                  <a:pt x="3381660" y="616349"/>
                </a:lnTo>
                <a:lnTo>
                  <a:pt x="3287133" y="584731"/>
                </a:lnTo>
                <a:lnTo>
                  <a:pt x="3191323" y="553606"/>
                </a:lnTo>
                <a:lnTo>
                  <a:pt x="3094218" y="523044"/>
                </a:lnTo>
                <a:lnTo>
                  <a:pt x="2995809" y="493113"/>
                </a:lnTo>
                <a:lnTo>
                  <a:pt x="2896088" y="463882"/>
                </a:lnTo>
                <a:lnTo>
                  <a:pt x="2795043" y="435419"/>
                </a:lnTo>
                <a:lnTo>
                  <a:pt x="2692665" y="407794"/>
                </a:lnTo>
                <a:lnTo>
                  <a:pt x="2588946" y="381075"/>
                </a:lnTo>
                <a:lnTo>
                  <a:pt x="2483873" y="355331"/>
                </a:lnTo>
                <a:lnTo>
                  <a:pt x="2377440" y="330631"/>
                </a:lnTo>
                <a:lnTo>
                  <a:pt x="2266178" y="309126"/>
                </a:lnTo>
                <a:lnTo>
                  <a:pt x="2147365" y="292467"/>
                </a:lnTo>
                <a:lnTo>
                  <a:pt x="2022103" y="279913"/>
                </a:lnTo>
                <a:lnTo>
                  <a:pt x="1891494" y="270727"/>
                </a:lnTo>
                <a:lnTo>
                  <a:pt x="1756639" y="264166"/>
                </a:lnTo>
                <a:lnTo>
                  <a:pt x="1618642" y="259493"/>
                </a:lnTo>
                <a:lnTo>
                  <a:pt x="1478604" y="255967"/>
                </a:lnTo>
                <a:lnTo>
                  <a:pt x="1337627" y="252848"/>
                </a:lnTo>
                <a:lnTo>
                  <a:pt x="1196814" y="249397"/>
                </a:lnTo>
                <a:lnTo>
                  <a:pt x="1057266" y="244874"/>
                </a:lnTo>
                <a:lnTo>
                  <a:pt x="920086" y="238540"/>
                </a:lnTo>
                <a:lnTo>
                  <a:pt x="786377" y="229654"/>
                </a:lnTo>
                <a:lnTo>
                  <a:pt x="657239" y="217477"/>
                </a:lnTo>
                <a:lnTo>
                  <a:pt x="533775" y="201269"/>
                </a:lnTo>
                <a:lnTo>
                  <a:pt x="417088" y="180291"/>
                </a:lnTo>
                <a:lnTo>
                  <a:pt x="308279" y="153802"/>
                </a:lnTo>
                <a:lnTo>
                  <a:pt x="208451" y="121064"/>
                </a:lnTo>
                <a:lnTo>
                  <a:pt x="118706" y="81336"/>
                </a:lnTo>
                <a:lnTo>
                  <a:pt x="40146" y="33878"/>
                </a:lnTo>
                <a:lnTo>
                  <a:pt x="0" y="0"/>
                </a:lnTo>
              </a:path>
            </a:pathLst>
          </a:custGeom>
          <a:ln w="25400">
            <a:solidFill>
              <a:srgbClr val="009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951477" y="0"/>
            <a:ext cx="3282612" cy="4741045"/>
          </a:xfrm>
          <a:custGeom>
            <a:avLst/>
            <a:gdLst/>
            <a:ahLst/>
            <a:cxnLst/>
            <a:rect l="l" t="t" r="r" b="b"/>
            <a:pathLst>
              <a:path w="3282612" h="4741045">
                <a:moveTo>
                  <a:pt x="0" y="0"/>
                </a:moveTo>
                <a:lnTo>
                  <a:pt x="159650" y="106779"/>
                </a:lnTo>
                <a:lnTo>
                  <a:pt x="342610" y="254060"/>
                </a:lnTo>
                <a:lnTo>
                  <a:pt x="528302" y="425779"/>
                </a:lnTo>
                <a:lnTo>
                  <a:pt x="715707" y="618952"/>
                </a:lnTo>
                <a:lnTo>
                  <a:pt x="903805" y="830595"/>
                </a:lnTo>
                <a:lnTo>
                  <a:pt x="1091578" y="1057727"/>
                </a:lnTo>
                <a:lnTo>
                  <a:pt x="1278007" y="1297362"/>
                </a:lnTo>
                <a:lnTo>
                  <a:pt x="1462072" y="1546519"/>
                </a:lnTo>
                <a:lnTo>
                  <a:pt x="1642755" y="1802214"/>
                </a:lnTo>
                <a:lnTo>
                  <a:pt x="1819036" y="2061464"/>
                </a:lnTo>
                <a:lnTo>
                  <a:pt x="1989897" y="2321285"/>
                </a:lnTo>
                <a:lnTo>
                  <a:pt x="2154318" y="2578694"/>
                </a:lnTo>
                <a:lnTo>
                  <a:pt x="2311280" y="2830708"/>
                </a:lnTo>
                <a:lnTo>
                  <a:pt x="2459764" y="3074344"/>
                </a:lnTo>
                <a:lnTo>
                  <a:pt x="2598751" y="3306619"/>
                </a:lnTo>
                <a:lnTo>
                  <a:pt x="2727222" y="3524549"/>
                </a:lnTo>
                <a:lnTo>
                  <a:pt x="2844158" y="3725151"/>
                </a:lnTo>
                <a:lnTo>
                  <a:pt x="2948539" y="3905443"/>
                </a:lnTo>
                <a:lnTo>
                  <a:pt x="3039348" y="4062439"/>
                </a:lnTo>
                <a:lnTo>
                  <a:pt x="3115564" y="4193158"/>
                </a:lnTo>
                <a:lnTo>
                  <a:pt x="3176401" y="4302172"/>
                </a:lnTo>
                <a:lnTo>
                  <a:pt x="3222461" y="4396641"/>
                </a:lnTo>
                <a:lnTo>
                  <a:pt x="3254808" y="4477466"/>
                </a:lnTo>
                <a:lnTo>
                  <a:pt x="3274504" y="4545549"/>
                </a:lnTo>
                <a:lnTo>
                  <a:pt x="3282612" y="4601791"/>
                </a:lnTo>
                <a:lnTo>
                  <a:pt x="3280197" y="4647093"/>
                </a:lnTo>
                <a:lnTo>
                  <a:pt x="3248046" y="4708482"/>
                </a:lnTo>
                <a:lnTo>
                  <a:pt x="3186557" y="4736925"/>
                </a:lnTo>
                <a:lnTo>
                  <a:pt x="3147468" y="4741045"/>
                </a:lnTo>
                <a:lnTo>
                  <a:pt x="3104234" y="4739631"/>
                </a:lnTo>
                <a:lnTo>
                  <a:pt x="3057918" y="4733586"/>
                </a:lnTo>
                <a:lnTo>
                  <a:pt x="3009584" y="4723811"/>
                </a:lnTo>
                <a:lnTo>
                  <a:pt x="2960294" y="4711205"/>
                </a:lnTo>
                <a:lnTo>
                  <a:pt x="2911112" y="4696672"/>
                </a:lnTo>
                <a:lnTo>
                  <a:pt x="2863100" y="4681111"/>
                </a:lnTo>
                <a:lnTo>
                  <a:pt x="2817323" y="4665424"/>
                </a:lnTo>
                <a:lnTo>
                  <a:pt x="2774843" y="4650513"/>
                </a:lnTo>
                <a:lnTo>
                  <a:pt x="2736723" y="4637278"/>
                </a:lnTo>
              </a:path>
            </a:pathLst>
          </a:custGeom>
          <a:ln w="25400">
            <a:solidFill>
              <a:srgbClr val="009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162800" y="4648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74153" y="5984"/>
                </a:lnTo>
                <a:lnTo>
                  <a:pt x="144499" y="23311"/>
                </a:lnTo>
                <a:lnTo>
                  <a:pt x="210097" y="51037"/>
                </a:lnTo>
                <a:lnTo>
                  <a:pt x="270004" y="88221"/>
                </a:lnTo>
                <a:lnTo>
                  <a:pt x="323278" y="133921"/>
                </a:lnTo>
                <a:lnTo>
                  <a:pt x="368978" y="187195"/>
                </a:lnTo>
                <a:lnTo>
                  <a:pt x="406162" y="247102"/>
                </a:lnTo>
                <a:lnTo>
                  <a:pt x="433888" y="312700"/>
                </a:lnTo>
                <a:lnTo>
                  <a:pt x="451215" y="383046"/>
                </a:lnTo>
                <a:lnTo>
                  <a:pt x="457200" y="457200"/>
                </a:lnTo>
              </a:path>
            </a:pathLst>
          </a:custGeom>
          <a:ln w="12700">
            <a:solidFill>
              <a:srgbClr val="497DB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172200" y="3581339"/>
            <a:ext cx="2971799" cy="3276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21/11/2016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21/11/2016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295400" y="1616074"/>
            <a:ext cx="6556375" cy="5241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21/11/2016</a:t>
            </a:fld>
            <a:endParaRPr lang="en-US" smtClean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21/11/2016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1407" y="970788"/>
            <a:ext cx="8621184" cy="58419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599" cy="45262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21/11/2016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1.doc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0" y="4648200"/>
            <a:ext cx="426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Team members:</a:t>
            </a:r>
          </a:p>
          <a:p>
            <a:endParaRPr lang="en-IN" sz="2000" b="1" dirty="0" smtClean="0"/>
          </a:p>
          <a:p>
            <a:pPr algn="just"/>
            <a:r>
              <a:rPr lang="en-IN" sz="2000" b="1" dirty="0" smtClean="0"/>
              <a:t>Mr. Santosh </a:t>
            </a:r>
            <a:r>
              <a:rPr lang="en-IN" sz="2000" b="1" dirty="0" err="1" smtClean="0"/>
              <a:t>Ankush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Nale</a:t>
            </a:r>
            <a:endParaRPr lang="en-IN" sz="2000" b="1" dirty="0" smtClean="0"/>
          </a:p>
          <a:p>
            <a:pPr algn="just"/>
            <a:r>
              <a:rPr lang="en-IN" sz="2000" b="1" dirty="0"/>
              <a:t>Mr. </a:t>
            </a:r>
            <a:r>
              <a:rPr lang="en-IN" sz="2000" b="1" dirty="0" err="1" smtClean="0"/>
              <a:t>Krishnananda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Pralhad</a:t>
            </a:r>
            <a:r>
              <a:rPr lang="en-IN" sz="2000" b="1" dirty="0" smtClean="0"/>
              <a:t> Ingle</a:t>
            </a:r>
          </a:p>
          <a:p>
            <a:pPr algn="just"/>
            <a:r>
              <a:rPr lang="en-IN" sz="2000" b="1" dirty="0" smtClean="0"/>
              <a:t>Miss. </a:t>
            </a:r>
            <a:r>
              <a:rPr lang="en-IN" sz="2000" b="1" dirty="0" err="1" smtClean="0"/>
              <a:t>Rasika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Vasantrao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Pawar</a:t>
            </a:r>
            <a:endParaRPr lang="en-IN" sz="2000" b="1" dirty="0" smtClean="0"/>
          </a:p>
          <a:p>
            <a:pPr algn="just"/>
            <a:r>
              <a:rPr lang="en-IN" sz="2000" b="1" dirty="0"/>
              <a:t>Mr. </a:t>
            </a:r>
            <a:r>
              <a:rPr lang="en-IN" sz="2000" b="1" dirty="0" err="1" smtClean="0"/>
              <a:t>Pritam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Nagorao</a:t>
            </a:r>
            <a:r>
              <a:rPr lang="en-IN" sz="2000" b="1" dirty="0" smtClean="0"/>
              <a:t> </a:t>
            </a:r>
            <a:r>
              <a:rPr lang="en-IN" sz="2000" b="1" dirty="0" err="1" smtClean="0"/>
              <a:t>Chirde</a:t>
            </a:r>
            <a:endParaRPr lang="en-IN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762000"/>
            <a:ext cx="5486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MOISTO</a:t>
            </a:r>
            <a:r>
              <a:rPr lang="en-US" sz="3600" b="1" baseline="30000" dirty="0" smtClean="0">
                <a:solidFill>
                  <a:schemeClr val="bg1"/>
                </a:solidFill>
              </a:rPr>
              <a:t>CAL</a:t>
            </a:r>
          </a:p>
          <a:p>
            <a:pPr algn="ctr"/>
            <a:r>
              <a:rPr lang="en-IN" sz="2800" b="1" dirty="0" smtClean="0"/>
              <a:t>An app for finding solutions to reduce post harvest losses</a:t>
            </a:r>
            <a:endParaRPr lang="en-IN" sz="2800" b="1" dirty="0"/>
          </a:p>
        </p:txBody>
      </p:sp>
      <p:pic>
        <p:nvPicPr>
          <p:cNvPr id="7" name="Picture 6" descr="http://agriculture-de-conservation.com/sites/agriculture-de-conservation.com/squelettes/css/images/logo_404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228600"/>
            <a:ext cx="2286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228600"/>
          <a:ext cx="8915400" cy="640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14680"/>
                <a:gridCol w="3400720"/>
              </a:tblGrid>
              <a:tr h="2212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Strengths</a:t>
                      </a:r>
                    </a:p>
                    <a:p>
                      <a:endParaRPr lang="en-US" sz="24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Opportunities</a:t>
                      </a:r>
                    </a:p>
                  </a:txBody>
                  <a:tcPr/>
                </a:tc>
              </a:tr>
              <a:tr h="2141000">
                <a:tc>
                  <a:txBody>
                    <a:bodyPr/>
                    <a:lstStyle/>
                    <a:p>
                      <a:pPr marL="236538" indent="-236538" algn="l"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increases</a:t>
                      </a:r>
                      <a:r>
                        <a:rPr lang="en-US" sz="2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global</a:t>
                      </a:r>
                      <a:r>
                        <a:rPr lang="en-US" sz="2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food security</a:t>
                      </a:r>
                    </a:p>
                    <a:p>
                      <a:pPr marL="236538" indent="-236538" algn="l">
                        <a:buFont typeface="Arial" pitchFamily="34" charset="0"/>
                        <a:buNone/>
                      </a:pPr>
                      <a:r>
                        <a:rPr lang="en-US" sz="2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and enhance availability to human consumptions</a:t>
                      </a:r>
                    </a:p>
                    <a:p>
                      <a:pPr marL="236538" indent="-236538" algn="l">
                        <a:buFont typeface="Arial" pitchFamily="34" charset="0"/>
                        <a:buNone/>
                      </a:pPr>
                      <a:endParaRPr lang="en-US" sz="2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reduces</a:t>
                      </a:r>
                      <a:r>
                        <a:rPr lang="en-US" sz="2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storage losses</a:t>
                      </a:r>
                    </a:p>
                    <a:p>
                      <a:pPr algn="l">
                        <a:buFont typeface="Arial" pitchFamily="34" charset="0"/>
                        <a:buNone/>
                      </a:pPr>
                      <a:endParaRPr lang="en-US" sz="2400" b="1" baseline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sz="2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reduces attack of pes</a:t>
                      </a:r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</a:p>
                    <a:p>
                      <a:pPr algn="l">
                        <a:buFont typeface="Arial" pitchFamily="34" charset="0"/>
                        <a:buNone/>
                      </a:pPr>
                      <a:endParaRPr lang="en-US" sz="2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76213" indent="-176213" algn="l"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predict proper storage </a:t>
                      </a:r>
                      <a:r>
                        <a:rPr lang="en-US" sz="2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onditions</a:t>
                      </a:r>
                    </a:p>
                    <a:p>
                      <a:pPr marL="176213" indent="-176213" algn="l">
                        <a:buFont typeface="Arial" pitchFamily="34" charset="0"/>
                        <a:buNone/>
                      </a:pPr>
                      <a:endParaRPr lang="en-US" sz="2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applicable in processing</a:t>
                      </a:r>
                    </a:p>
                    <a:p>
                      <a:pPr algn="l">
                        <a:buFont typeface="Arial" pitchFamily="34" charset="0"/>
                        <a:buNone/>
                      </a:pPr>
                      <a:endParaRPr lang="en-US" sz="2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helps in fetching good   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.                                             …</a:t>
                      </a:r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market</a:t>
                      </a:r>
                    </a:p>
                    <a:p>
                      <a:pPr algn="l">
                        <a:buFont typeface="Arial" pitchFamily="34" charset="0"/>
                        <a:buNone/>
                      </a:pPr>
                      <a:endParaRPr lang="en-US" sz="2400" b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b="1" dirty="0" smtClean="0">
                          <a:latin typeface="Times New Roman" pitchFamily="18" charset="0"/>
                          <a:cs typeface="Times New Roman" pitchFamily="18" charset="0"/>
                        </a:rPr>
                        <a:t>warehouses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endParaRPr lang="en-US" sz="24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seed banks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endParaRPr lang="en-US" sz="2400" b="1" baseline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b="1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dal</a:t>
                      </a:r>
                      <a:r>
                        <a:rPr lang="en-US" sz="2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mill industry</a:t>
                      </a:r>
                    </a:p>
                    <a:p>
                      <a:pPr>
                        <a:buFont typeface="Arial" pitchFamily="34" charset="0"/>
                        <a:buNone/>
                      </a:pPr>
                      <a:endParaRPr lang="en-US" sz="2400" b="1" baseline="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oil factory</a:t>
                      </a:r>
                      <a:endParaRPr lang="en-US" sz="24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172200" y="5943600"/>
            <a:ext cx="2743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lgerian" pitchFamily="82" charset="0"/>
              </a:rPr>
              <a:t>Thanks…..</a:t>
            </a:r>
            <a:endParaRPr lang="en-US" sz="3200" b="1"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xmlns="" val="1168928747"/>
              </p:ext>
            </p:extLst>
          </p:nvPr>
        </p:nvGraphicFramePr>
        <p:xfrm>
          <a:off x="4495800" y="1905000"/>
          <a:ext cx="44196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29200" y="391180"/>
            <a:ext cx="3364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Importance of EMC</a:t>
            </a:r>
            <a:endParaRPr lang="en-IN" sz="2800" b="1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xmlns="" val="3784725209"/>
              </p:ext>
            </p:extLst>
          </p:nvPr>
        </p:nvGraphicFramePr>
        <p:xfrm>
          <a:off x="152400" y="1905000"/>
          <a:ext cx="41910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Right Brace 12"/>
          <p:cNvSpPr/>
          <p:nvPr/>
        </p:nvSpPr>
        <p:spPr>
          <a:xfrm rot="16200000">
            <a:off x="1714500" y="-266700"/>
            <a:ext cx="838200" cy="3505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Brace 13"/>
          <p:cNvSpPr/>
          <p:nvPr/>
        </p:nvSpPr>
        <p:spPr>
          <a:xfrm rot="16200000">
            <a:off x="6362700" y="-266699"/>
            <a:ext cx="838200" cy="3505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990600" y="4572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Need of EMC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xmlns="" val="396293027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webhostingreviewslist.com/wp-content/uploads/2014/06/Go-Mobile.jpg"/>
          <p:cNvPicPr>
            <a:picLocks noChangeAspect="1" noChangeArrowheads="1"/>
          </p:cNvPicPr>
          <p:nvPr/>
        </p:nvPicPr>
        <p:blipFill>
          <a:blip r:embed="rId2" cstate="print"/>
          <a:srcRect r="40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Oval 9"/>
          <p:cNvSpPr/>
          <p:nvPr/>
        </p:nvSpPr>
        <p:spPr>
          <a:xfrm>
            <a:off x="4419600" y="1905000"/>
            <a:ext cx="1295400" cy="114300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gency FB" pitchFamily="34" charset="0"/>
              </a:rPr>
              <a:t>  MOISTO </a:t>
            </a:r>
            <a:r>
              <a:rPr lang="en-US" sz="1400" b="1" baseline="30000" dirty="0" smtClean="0">
                <a:solidFill>
                  <a:schemeClr val="bg1"/>
                </a:solidFill>
                <a:latin typeface="Agency FB" pitchFamily="34" charset="0"/>
              </a:rPr>
              <a:t>CAL</a:t>
            </a:r>
          </a:p>
        </p:txBody>
      </p:sp>
    </p:spTree>
    <p:extLst>
      <p:ext uri="{BB962C8B-B14F-4D97-AF65-F5344CB8AC3E}">
        <p14:creationId xmlns:p14="http://schemas.microsoft.com/office/powerpoint/2010/main" xmlns="" val="265731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webhostingreviewslist.com/wp-content/uploads/2014/06/Go-Mobile.jpg"/>
          <p:cNvPicPr>
            <a:picLocks noChangeAspect="1" noChangeArrowheads="1"/>
          </p:cNvPicPr>
          <p:nvPr/>
        </p:nvPicPr>
        <p:blipFill>
          <a:blip r:embed="rId2" cstate="print"/>
          <a:srcRect r="40000"/>
          <a:stretch>
            <a:fillRect/>
          </a:stretch>
        </p:blipFill>
        <p:spPr bwMode="auto">
          <a:xfrm>
            <a:off x="838200" y="304800"/>
            <a:ext cx="7239000" cy="6172200"/>
          </a:xfrm>
          <a:prstGeom prst="rect">
            <a:avLst/>
          </a:prstGeom>
          <a:noFill/>
        </p:spPr>
      </p:pic>
      <p:sp>
        <p:nvSpPr>
          <p:cNvPr id="4" name="Rounded Rectangle 3"/>
          <p:cNvSpPr/>
          <p:nvPr/>
        </p:nvSpPr>
        <p:spPr>
          <a:xfrm>
            <a:off x="3048000" y="609600"/>
            <a:ext cx="3581400" cy="5410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419600" y="4114800"/>
            <a:ext cx="1066800" cy="6096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Book Antiqua" pitchFamily="18" charset="0"/>
              </a:rPr>
              <a:t>Start</a:t>
            </a:r>
            <a:endParaRPr lang="en-US" sz="2800" b="1" dirty="0">
              <a:latin typeface="Book Antiqua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191000" y="1524000"/>
            <a:ext cx="1295400" cy="1143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gency FB" pitchFamily="34" charset="0"/>
              </a:rPr>
              <a:t>  MOISTO </a:t>
            </a:r>
            <a:r>
              <a:rPr lang="en-US" sz="1400" b="1" baseline="30000" dirty="0" smtClean="0">
                <a:solidFill>
                  <a:schemeClr val="bg1"/>
                </a:solidFill>
                <a:latin typeface="Agency FB" pitchFamily="34" charset="0"/>
              </a:rPr>
              <a:t>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webhostingreviewslist.com/wp-content/uploads/2014/06/Go-Mobile.jpg"/>
          <p:cNvPicPr>
            <a:picLocks noChangeAspect="1" noChangeArrowheads="1"/>
          </p:cNvPicPr>
          <p:nvPr/>
        </p:nvPicPr>
        <p:blipFill>
          <a:blip r:embed="rId2" cstate="print"/>
          <a:srcRect r="40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819400" y="304800"/>
            <a:ext cx="4572000" cy="601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895600" y="609600"/>
            <a:ext cx="3048000" cy="441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0" y="1371600"/>
            <a:ext cx="6858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Crop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2133600"/>
            <a:ext cx="762000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Temp (</a:t>
            </a:r>
            <a:r>
              <a:rPr lang="en-US" baseline="30000" dirty="0" err="1" smtClean="0"/>
              <a:t>o</a:t>
            </a:r>
            <a:r>
              <a:rPr lang="en-US" dirty="0" err="1" smtClean="0"/>
              <a:t>C</a:t>
            </a:r>
            <a:r>
              <a:rPr lang="en-US" dirty="0" smtClean="0"/>
              <a:t>)  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0" y="2971800"/>
            <a:ext cx="1143000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Humidity (%)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1371600"/>
            <a:ext cx="10668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Choose  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0" y="2133600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0" y="2983468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Range</a:t>
            </a:r>
            <a:endParaRPr lang="en-US" dirty="0"/>
          </a:p>
        </p:txBody>
      </p:sp>
      <p:sp>
        <p:nvSpPr>
          <p:cNvPr id="15" name="Flowchart: Merge 14"/>
          <p:cNvSpPr/>
          <p:nvPr/>
        </p:nvSpPr>
        <p:spPr>
          <a:xfrm>
            <a:off x="5410200" y="1524000"/>
            <a:ext cx="76200" cy="76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erge 15"/>
          <p:cNvSpPr/>
          <p:nvPr/>
        </p:nvSpPr>
        <p:spPr>
          <a:xfrm>
            <a:off x="5410200" y="2286000"/>
            <a:ext cx="76200" cy="76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Merge 16"/>
          <p:cNvSpPr/>
          <p:nvPr/>
        </p:nvSpPr>
        <p:spPr>
          <a:xfrm>
            <a:off x="5334000" y="3124200"/>
            <a:ext cx="76200" cy="45719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10000" y="3962400"/>
            <a:ext cx="10668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800600" y="1752600"/>
            <a:ext cx="1600200" cy="2362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876800" y="1905000"/>
            <a:ext cx="1295400" cy="381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Cereals    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876800" y="2667000"/>
            <a:ext cx="1295400" cy="381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Pulses 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876800" y="3429000"/>
            <a:ext cx="1295400" cy="381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Oilseeds</a:t>
            </a:r>
            <a:endParaRPr lang="en-US" dirty="0"/>
          </a:p>
        </p:txBody>
      </p:sp>
      <p:sp>
        <p:nvSpPr>
          <p:cNvPr id="23" name="Flowchart: Merge 22"/>
          <p:cNvSpPr/>
          <p:nvPr/>
        </p:nvSpPr>
        <p:spPr>
          <a:xfrm>
            <a:off x="5867400" y="2057400"/>
            <a:ext cx="76200" cy="76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Merge 23"/>
          <p:cNvSpPr/>
          <p:nvPr/>
        </p:nvSpPr>
        <p:spPr>
          <a:xfrm>
            <a:off x="5867400" y="2819400"/>
            <a:ext cx="76200" cy="76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Merge 24"/>
          <p:cNvSpPr/>
          <p:nvPr/>
        </p:nvSpPr>
        <p:spPr>
          <a:xfrm>
            <a:off x="5943600" y="3581400"/>
            <a:ext cx="76200" cy="76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715000" y="2286000"/>
            <a:ext cx="1524000" cy="2133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5867400" y="2362200"/>
            <a:ext cx="1143000" cy="381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Rice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5867400" y="2895600"/>
            <a:ext cx="1143000" cy="381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Wheat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867400" y="3429000"/>
            <a:ext cx="1143000" cy="381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Corn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5867400" y="3962400"/>
            <a:ext cx="1143000" cy="3810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Sorghum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71800" y="5410200"/>
            <a:ext cx="4267200" cy="685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Space for advertisements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8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webhostingreviewslist.com/wp-content/uploads/2014/06/Go-Mobile.jpg"/>
          <p:cNvPicPr>
            <a:picLocks noChangeAspect="1" noChangeArrowheads="1"/>
          </p:cNvPicPr>
          <p:nvPr/>
        </p:nvPicPr>
        <p:blipFill>
          <a:blip r:embed="rId2" cstate="print"/>
          <a:srcRect r="40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819400" y="304800"/>
            <a:ext cx="4572000" cy="601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2971800" y="914400"/>
            <a:ext cx="30480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3200400" y="1447800"/>
            <a:ext cx="6858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Crop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200400" y="2209800"/>
            <a:ext cx="8382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Temp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3200400" y="3048000"/>
            <a:ext cx="8382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RH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4724400" y="1447800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Rice  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724400" y="2209800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</a:t>
            </a:r>
            <a:r>
              <a:rPr lang="en-US" baseline="30000" dirty="0" err="1" smtClean="0"/>
              <a:t>o</a:t>
            </a:r>
            <a:r>
              <a:rPr lang="en-US" dirty="0" err="1" smtClean="0"/>
              <a:t>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4724400" y="3059668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(%)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962400" y="4038600"/>
            <a:ext cx="10668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95" name="Flowchart: Merge 94"/>
          <p:cNvSpPr/>
          <p:nvPr/>
        </p:nvSpPr>
        <p:spPr>
          <a:xfrm>
            <a:off x="5562600" y="2362200"/>
            <a:ext cx="76200" cy="76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Merge 95"/>
          <p:cNvSpPr/>
          <p:nvPr/>
        </p:nvSpPr>
        <p:spPr>
          <a:xfrm>
            <a:off x="5562600" y="3230881"/>
            <a:ext cx="76200" cy="45719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248400" y="457200"/>
            <a:ext cx="1066800" cy="5181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/>
          <p:cNvSpPr/>
          <p:nvPr/>
        </p:nvSpPr>
        <p:spPr>
          <a:xfrm>
            <a:off x="6324600" y="609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22</a:t>
            </a:r>
            <a:endParaRPr lang="en-US" dirty="0"/>
          </a:p>
        </p:txBody>
      </p:sp>
      <p:sp>
        <p:nvSpPr>
          <p:cNvPr id="99" name="Rounded Rectangle 98"/>
          <p:cNvSpPr/>
          <p:nvPr/>
        </p:nvSpPr>
        <p:spPr>
          <a:xfrm>
            <a:off x="6324600" y="990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24</a:t>
            </a:r>
            <a:endParaRPr lang="en-US" dirty="0"/>
          </a:p>
        </p:txBody>
      </p:sp>
      <p:sp>
        <p:nvSpPr>
          <p:cNvPr id="100" name="Rounded Rectangle 99"/>
          <p:cNvSpPr/>
          <p:nvPr/>
        </p:nvSpPr>
        <p:spPr>
          <a:xfrm>
            <a:off x="6324600" y="1371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26</a:t>
            </a:r>
            <a:endParaRPr lang="en-US" dirty="0"/>
          </a:p>
        </p:txBody>
      </p:sp>
      <p:sp>
        <p:nvSpPr>
          <p:cNvPr id="101" name="Rounded Rectangle 100"/>
          <p:cNvSpPr/>
          <p:nvPr/>
        </p:nvSpPr>
        <p:spPr>
          <a:xfrm>
            <a:off x="6324600" y="1752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28</a:t>
            </a:r>
            <a:endParaRPr lang="en-US" dirty="0"/>
          </a:p>
        </p:txBody>
      </p:sp>
      <p:sp>
        <p:nvSpPr>
          <p:cNvPr id="102" name="Rounded Rectangle 101"/>
          <p:cNvSpPr/>
          <p:nvPr/>
        </p:nvSpPr>
        <p:spPr>
          <a:xfrm>
            <a:off x="6324600" y="2133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103" name="Rounded Rectangle 102"/>
          <p:cNvSpPr/>
          <p:nvPr/>
        </p:nvSpPr>
        <p:spPr>
          <a:xfrm>
            <a:off x="6324600" y="2514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104" name="Rounded Rectangle 103"/>
          <p:cNvSpPr/>
          <p:nvPr/>
        </p:nvSpPr>
        <p:spPr>
          <a:xfrm>
            <a:off x="6324600" y="2895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34</a:t>
            </a:r>
            <a:endParaRPr lang="en-US" dirty="0"/>
          </a:p>
        </p:txBody>
      </p:sp>
      <p:sp>
        <p:nvSpPr>
          <p:cNvPr id="105" name="Rounded Rectangle 104"/>
          <p:cNvSpPr/>
          <p:nvPr/>
        </p:nvSpPr>
        <p:spPr>
          <a:xfrm>
            <a:off x="6324600" y="3276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36</a:t>
            </a:r>
            <a:endParaRPr lang="en-US" dirty="0"/>
          </a:p>
        </p:txBody>
      </p:sp>
      <p:sp>
        <p:nvSpPr>
          <p:cNvPr id="106" name="Rounded Rectangle 105"/>
          <p:cNvSpPr/>
          <p:nvPr/>
        </p:nvSpPr>
        <p:spPr>
          <a:xfrm>
            <a:off x="6324600" y="3657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38</a:t>
            </a:r>
            <a:endParaRPr lang="en-US" dirty="0"/>
          </a:p>
        </p:txBody>
      </p:sp>
      <p:sp>
        <p:nvSpPr>
          <p:cNvPr id="107" name="Rounded Rectangle 106"/>
          <p:cNvSpPr/>
          <p:nvPr/>
        </p:nvSpPr>
        <p:spPr>
          <a:xfrm>
            <a:off x="6324600" y="4038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40</a:t>
            </a:r>
            <a:endParaRPr lang="en-US" dirty="0"/>
          </a:p>
        </p:txBody>
      </p:sp>
      <p:sp>
        <p:nvSpPr>
          <p:cNvPr id="108" name="Rounded Rectangle 107"/>
          <p:cNvSpPr/>
          <p:nvPr/>
        </p:nvSpPr>
        <p:spPr>
          <a:xfrm>
            <a:off x="6324600" y="4419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109" name="Rounded Rectangle 108"/>
          <p:cNvSpPr/>
          <p:nvPr/>
        </p:nvSpPr>
        <p:spPr>
          <a:xfrm>
            <a:off x="6324600" y="4800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44</a:t>
            </a:r>
            <a:endParaRPr lang="en-US" dirty="0"/>
          </a:p>
        </p:txBody>
      </p:sp>
      <p:sp>
        <p:nvSpPr>
          <p:cNvPr id="110" name="Rounded Rectangle 109"/>
          <p:cNvSpPr/>
          <p:nvPr/>
        </p:nvSpPr>
        <p:spPr>
          <a:xfrm>
            <a:off x="6324600" y="51816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46</a:t>
            </a:r>
            <a:endParaRPr lang="en-US" dirty="0"/>
          </a:p>
        </p:txBody>
      </p:sp>
      <p:sp>
        <p:nvSpPr>
          <p:cNvPr id="167" name="Rounded Rectangle 166"/>
          <p:cNvSpPr/>
          <p:nvPr/>
        </p:nvSpPr>
        <p:spPr>
          <a:xfrm>
            <a:off x="2971800" y="914400"/>
            <a:ext cx="30480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3200400" y="1447800"/>
            <a:ext cx="6858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Crop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3200400" y="2209800"/>
            <a:ext cx="838200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Temp (</a:t>
            </a:r>
            <a:r>
              <a:rPr lang="en-US" baseline="30000" dirty="0" err="1" smtClean="0"/>
              <a:t>o</a:t>
            </a:r>
            <a:r>
              <a:rPr lang="en-US" dirty="0" err="1" smtClean="0"/>
              <a:t>C</a:t>
            </a:r>
            <a:r>
              <a:rPr lang="en-US" dirty="0" smtClean="0"/>
              <a:t>)   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3200400" y="3048000"/>
            <a:ext cx="8382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RH (%)</a:t>
            </a:r>
            <a:endParaRPr 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4724400" y="1447800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Rice  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724400" y="2209800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173" name="TextBox 172"/>
          <p:cNvSpPr txBox="1"/>
          <p:nvPr/>
        </p:nvSpPr>
        <p:spPr>
          <a:xfrm>
            <a:off x="4724400" y="3059668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(%)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3962400" y="4038600"/>
            <a:ext cx="10668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175" name="Rectangle 174"/>
          <p:cNvSpPr/>
          <p:nvPr/>
        </p:nvSpPr>
        <p:spPr>
          <a:xfrm>
            <a:off x="6096000" y="533400"/>
            <a:ext cx="1066800" cy="5562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ounded Rectangle 175"/>
          <p:cNvSpPr/>
          <p:nvPr/>
        </p:nvSpPr>
        <p:spPr>
          <a:xfrm>
            <a:off x="6172200" y="685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177" name="Rounded Rectangle 176"/>
          <p:cNvSpPr/>
          <p:nvPr/>
        </p:nvSpPr>
        <p:spPr>
          <a:xfrm>
            <a:off x="6172200" y="1066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178" name="Rounded Rectangle 177"/>
          <p:cNvSpPr/>
          <p:nvPr/>
        </p:nvSpPr>
        <p:spPr>
          <a:xfrm>
            <a:off x="6172200" y="1447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179" name="Rounded Rectangle 178"/>
          <p:cNvSpPr/>
          <p:nvPr/>
        </p:nvSpPr>
        <p:spPr>
          <a:xfrm>
            <a:off x="6172200" y="1828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40</a:t>
            </a:r>
            <a:endParaRPr lang="en-US" dirty="0"/>
          </a:p>
        </p:txBody>
      </p:sp>
      <p:sp>
        <p:nvSpPr>
          <p:cNvPr id="180" name="Rounded Rectangle 179"/>
          <p:cNvSpPr/>
          <p:nvPr/>
        </p:nvSpPr>
        <p:spPr>
          <a:xfrm>
            <a:off x="6172200" y="2209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181" name="Rounded Rectangle 180"/>
          <p:cNvSpPr/>
          <p:nvPr/>
        </p:nvSpPr>
        <p:spPr>
          <a:xfrm>
            <a:off x="6172200" y="2590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</a:t>
            </a:r>
            <a:endParaRPr lang="en-US" dirty="0"/>
          </a:p>
        </p:txBody>
      </p:sp>
      <p:sp>
        <p:nvSpPr>
          <p:cNvPr id="182" name="Rounded Rectangle 181"/>
          <p:cNvSpPr/>
          <p:nvPr/>
        </p:nvSpPr>
        <p:spPr>
          <a:xfrm>
            <a:off x="6172200" y="2971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55</a:t>
            </a:r>
            <a:endParaRPr lang="en-US" dirty="0"/>
          </a:p>
        </p:txBody>
      </p:sp>
      <p:sp>
        <p:nvSpPr>
          <p:cNvPr id="183" name="Rounded Rectangle 182"/>
          <p:cNvSpPr/>
          <p:nvPr/>
        </p:nvSpPr>
        <p:spPr>
          <a:xfrm>
            <a:off x="6172200" y="3352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60</a:t>
            </a:r>
            <a:endParaRPr lang="en-US" dirty="0"/>
          </a:p>
        </p:txBody>
      </p:sp>
      <p:sp>
        <p:nvSpPr>
          <p:cNvPr id="184" name="Rounded Rectangle 183"/>
          <p:cNvSpPr/>
          <p:nvPr/>
        </p:nvSpPr>
        <p:spPr>
          <a:xfrm>
            <a:off x="6172200" y="3733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65</a:t>
            </a:r>
            <a:endParaRPr lang="en-US" dirty="0"/>
          </a:p>
        </p:txBody>
      </p:sp>
      <p:sp>
        <p:nvSpPr>
          <p:cNvPr id="185" name="Rounded Rectangle 184"/>
          <p:cNvSpPr/>
          <p:nvPr/>
        </p:nvSpPr>
        <p:spPr>
          <a:xfrm>
            <a:off x="6172200" y="4114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70</a:t>
            </a:r>
            <a:endParaRPr lang="en-US" dirty="0"/>
          </a:p>
        </p:txBody>
      </p:sp>
      <p:sp>
        <p:nvSpPr>
          <p:cNvPr id="186" name="Rounded Rectangle 185"/>
          <p:cNvSpPr/>
          <p:nvPr/>
        </p:nvSpPr>
        <p:spPr>
          <a:xfrm>
            <a:off x="6172200" y="4495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75</a:t>
            </a:r>
            <a:endParaRPr lang="en-US" dirty="0"/>
          </a:p>
        </p:txBody>
      </p:sp>
      <p:sp>
        <p:nvSpPr>
          <p:cNvPr id="187" name="Rounded Rectangle 186"/>
          <p:cNvSpPr/>
          <p:nvPr/>
        </p:nvSpPr>
        <p:spPr>
          <a:xfrm>
            <a:off x="6172200" y="4876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188" name="Rounded Rectangle 187"/>
          <p:cNvSpPr/>
          <p:nvPr/>
        </p:nvSpPr>
        <p:spPr>
          <a:xfrm>
            <a:off x="6172200" y="5257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85</a:t>
            </a:r>
            <a:endParaRPr lang="en-US" dirty="0"/>
          </a:p>
        </p:txBody>
      </p:sp>
      <p:sp>
        <p:nvSpPr>
          <p:cNvPr id="189" name="Rounded Rectangle 188"/>
          <p:cNvSpPr/>
          <p:nvPr/>
        </p:nvSpPr>
        <p:spPr>
          <a:xfrm>
            <a:off x="6172200" y="5638800"/>
            <a:ext cx="914400" cy="3048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0" dur="indefinite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1" dur="indefinite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7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0"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3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6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9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2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5"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8"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1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4"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7"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0"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3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6"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9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2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5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8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1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4"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7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0"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3"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93" grpId="0" animBg="1"/>
      <p:bldP spid="94" grpId="0" animBg="1"/>
      <p:bldP spid="95" grpId="0" animBg="1"/>
      <p:bldP spid="96" grpId="0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2" grpId="0" animBg="1"/>
      <p:bldP spid="102" grpId="1" animBg="1"/>
      <p:bldP spid="102" grpId="2" animBg="1"/>
      <p:bldP spid="103" grpId="0" animBg="1"/>
      <p:bldP spid="103" grpId="1" animBg="1"/>
      <p:bldP spid="103" grpId="2" animBg="1"/>
      <p:bldP spid="103" grpId="3" animBg="1"/>
      <p:bldP spid="104" grpId="0" animBg="1"/>
      <p:bldP spid="104" grpId="1" animBg="1"/>
      <p:bldP spid="104" grpId="2" animBg="1"/>
      <p:bldP spid="105" grpId="0" animBg="1"/>
      <p:bldP spid="105" grpId="1" animBg="1"/>
      <p:bldP spid="105" grpId="2" animBg="1"/>
      <p:bldP spid="106" grpId="0" animBg="1"/>
      <p:bldP spid="106" grpId="1" animBg="1"/>
      <p:bldP spid="106" grpId="2" animBg="1"/>
      <p:bldP spid="107" grpId="0" animBg="1"/>
      <p:bldP spid="107" grpId="1" animBg="1"/>
      <p:bldP spid="107" grpId="2" animBg="1"/>
      <p:bldP spid="108" grpId="0" animBg="1"/>
      <p:bldP spid="108" grpId="1" animBg="1"/>
      <p:bldP spid="108" grpId="2" animBg="1"/>
      <p:bldP spid="109" grpId="0" animBg="1"/>
      <p:bldP spid="109" grpId="1" animBg="1"/>
      <p:bldP spid="109" grpId="2" animBg="1"/>
      <p:bldP spid="110" grpId="0" animBg="1"/>
      <p:bldP spid="110" grpId="1" animBg="1"/>
      <p:bldP spid="110" grpId="2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3" grpId="2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4" grpId="2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webhostingreviewslist.com/wp-content/uploads/2014/06/Go-Mobile.jpg"/>
          <p:cNvPicPr>
            <a:picLocks noChangeAspect="1" noChangeArrowheads="1"/>
          </p:cNvPicPr>
          <p:nvPr/>
        </p:nvPicPr>
        <p:blipFill>
          <a:blip r:embed="rId2" cstate="print"/>
          <a:srcRect r="40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819400" y="304800"/>
            <a:ext cx="4572000" cy="601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581400" y="1143000"/>
            <a:ext cx="30480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10000" y="1676400"/>
            <a:ext cx="6858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Crop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0" y="2438400"/>
            <a:ext cx="838200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Temp (</a:t>
            </a:r>
            <a:r>
              <a:rPr lang="en-US" baseline="30000" dirty="0" err="1" smtClean="0"/>
              <a:t>o</a:t>
            </a:r>
            <a:r>
              <a:rPr lang="en-US" dirty="0" err="1" smtClean="0"/>
              <a:t>C</a:t>
            </a:r>
            <a:r>
              <a:rPr lang="en-US" dirty="0" smtClean="0"/>
              <a:t>)  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10000" y="3276600"/>
            <a:ext cx="8382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RH (%)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34000" y="1676400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Rice  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4000" y="2438400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34000" y="3288268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65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72000" y="4267200"/>
            <a:ext cx="10668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3581400" y="1182216"/>
            <a:ext cx="3048000" cy="373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810000" y="1715616"/>
            <a:ext cx="8382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Crop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0" y="2477616"/>
            <a:ext cx="838200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EMC (%)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34000" y="1715616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Rice  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0" y="2477616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13.2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95800" y="4470484"/>
            <a:ext cx="10668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Help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334000" y="3251284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34000" y="3632284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Opt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4000" y="3937084"/>
            <a:ext cx="9906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810000" y="3239616"/>
            <a:ext cx="8382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xit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" presetClass="exit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4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7" grpId="3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3" grpId="1"/>
      <p:bldP spid="43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webhostingreviewslist.com/wp-content/uploads/2014/06/Go-Mobile.jpg"/>
          <p:cNvPicPr>
            <a:picLocks noChangeAspect="1" noChangeArrowheads="1"/>
          </p:cNvPicPr>
          <p:nvPr/>
        </p:nvPicPr>
        <p:blipFill>
          <a:blip r:embed="rId3" cstate="print"/>
          <a:srcRect r="40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819400" y="304800"/>
            <a:ext cx="4572000" cy="601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2819400" y="304800"/>
          <a:ext cx="4618038" cy="6096000"/>
        </p:xfrm>
        <a:graphic>
          <a:graphicData uri="http://schemas.openxmlformats.org/presentationml/2006/ole">
            <p:oleObj spid="_x0000_s1027" name="Document" r:id="rId4" imgW="7233448" imgH="8556894" progId="Word.Document.12">
              <p:embed/>
            </p:oleObj>
          </a:graphicData>
        </a:graphic>
      </p:graphicFrame>
      <p:sp>
        <p:nvSpPr>
          <p:cNvPr id="32" name="Rounded Rectangle 31"/>
          <p:cNvSpPr/>
          <p:nvPr/>
        </p:nvSpPr>
        <p:spPr>
          <a:xfrm>
            <a:off x="6172200" y="5867400"/>
            <a:ext cx="1143000" cy="304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Feedback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048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Business plan………</a:t>
            </a:r>
          </a:p>
        </p:txBody>
      </p:sp>
      <p:sp>
        <p:nvSpPr>
          <p:cNvPr id="3" name="Oval 2"/>
          <p:cNvSpPr/>
          <p:nvPr/>
        </p:nvSpPr>
        <p:spPr>
          <a:xfrm>
            <a:off x="152400" y="2819400"/>
            <a:ext cx="13716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App</a:t>
            </a:r>
            <a:endParaRPr lang="en-US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400800" y="4876800"/>
            <a:ext cx="2438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Dal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mill Industries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400800" y="2438400"/>
            <a:ext cx="2438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Seed Banks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400800" y="3581400"/>
            <a:ext cx="2438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Oil Factories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00800" y="1295400"/>
            <a:ext cx="2438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Warehouses  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590800" y="2895600"/>
            <a:ext cx="18288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Data 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648200" y="1981200"/>
            <a:ext cx="1524000" cy="914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752600" y="3275012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800600" y="2971800"/>
            <a:ext cx="13716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800600" y="3581400"/>
            <a:ext cx="13716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648200" y="3886200"/>
            <a:ext cx="14478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rot="10800000">
            <a:off x="1447800" y="3962400"/>
            <a:ext cx="4724400" cy="1295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 rot="10800000" flipV="1">
            <a:off x="1447800" y="1524000"/>
            <a:ext cx="4724400" cy="11430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05000" y="4267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Profit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33600" y="2209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Profit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rot="5400000">
            <a:off x="6781800" y="2286000"/>
            <a:ext cx="30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6819900" y="4686300"/>
            <a:ext cx="38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rc 60"/>
          <p:cNvSpPr/>
          <p:nvPr/>
        </p:nvSpPr>
        <p:spPr>
          <a:xfrm>
            <a:off x="6172200" y="1524000"/>
            <a:ext cx="762000" cy="7620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310</Words>
  <Application>Microsoft Office PowerPoint</Application>
  <PresentationFormat>On-screen Show (4:3)</PresentationFormat>
  <Paragraphs>130</Paragraphs>
  <Slides>10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Document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User</cp:lastModifiedBy>
  <cp:revision>43</cp:revision>
  <dcterms:created xsi:type="dcterms:W3CDTF">2016-11-20T22:03:33Z</dcterms:created>
  <dcterms:modified xsi:type="dcterms:W3CDTF">2016-11-21T09:57:16Z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2010-05-07T00:00:00Z</vt:filetime>
  </property>
  <property fmtid="{D5CDD505-2E9C-101B-9397-08002B2CF9AE}" pid="3" name="LastSaved">
    <vt:filetime>2016-11-21T00:00:00Z</vt:filetime>
  </property>
</Properties>
</file>